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75" r:id="rId3"/>
    <p:sldId id="261" r:id="rId4"/>
    <p:sldId id="262" r:id="rId5"/>
    <p:sldId id="269" r:id="rId6"/>
    <p:sldId id="264" r:id="rId7"/>
    <p:sldId id="270" r:id="rId8"/>
    <p:sldId id="266" r:id="rId9"/>
    <p:sldId id="274" r:id="rId10"/>
    <p:sldId id="267" r:id="rId11"/>
    <p:sldId id="276" r:id="rId12"/>
    <p:sldId id="265" r:id="rId13"/>
  </p:sldIdLst>
  <p:sldSz cx="12192000" cy="6858000"/>
  <p:notesSz cx="6797675" cy="9926638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1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300" y="114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A19E4-303C-4DC2-83E6-116FB45E647E}" type="datetimeFigureOut">
              <a:rPr lang="it-IT" smtClean="0"/>
              <a:t>06/06/2020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A173EA-7021-4D3C-8E64-5DC4630C5C7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307478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A19E4-303C-4DC2-83E6-116FB45E647E}" type="datetimeFigureOut">
              <a:rPr lang="it-IT" smtClean="0"/>
              <a:t>06/06/2020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A173EA-7021-4D3C-8E64-5DC4630C5C7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137772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A19E4-303C-4DC2-83E6-116FB45E647E}" type="datetimeFigureOut">
              <a:rPr lang="it-IT" smtClean="0"/>
              <a:t>06/06/2020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A173EA-7021-4D3C-8E64-5DC4630C5C7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259206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A19E4-303C-4DC2-83E6-116FB45E647E}" type="datetimeFigureOut">
              <a:rPr lang="it-IT" smtClean="0"/>
              <a:t>06/06/2020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A173EA-7021-4D3C-8E64-5DC4630C5C7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660457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A19E4-303C-4DC2-83E6-116FB45E647E}" type="datetimeFigureOut">
              <a:rPr lang="it-IT" smtClean="0"/>
              <a:t>06/06/2020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A173EA-7021-4D3C-8E64-5DC4630C5C7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590220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A19E4-303C-4DC2-83E6-116FB45E647E}" type="datetimeFigureOut">
              <a:rPr lang="it-IT" smtClean="0"/>
              <a:t>06/06/2020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A173EA-7021-4D3C-8E64-5DC4630C5C7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274067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A19E4-303C-4DC2-83E6-116FB45E647E}" type="datetimeFigureOut">
              <a:rPr lang="it-IT" smtClean="0"/>
              <a:t>06/06/2020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A173EA-7021-4D3C-8E64-5DC4630C5C7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910866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A19E4-303C-4DC2-83E6-116FB45E647E}" type="datetimeFigureOut">
              <a:rPr lang="it-IT" smtClean="0"/>
              <a:t>06/06/2020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A173EA-7021-4D3C-8E64-5DC4630C5C7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453184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A19E4-303C-4DC2-83E6-116FB45E647E}" type="datetimeFigureOut">
              <a:rPr lang="it-IT" smtClean="0"/>
              <a:t>06/06/2020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A173EA-7021-4D3C-8E64-5DC4630C5C7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095432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A19E4-303C-4DC2-83E6-116FB45E647E}" type="datetimeFigureOut">
              <a:rPr lang="it-IT" smtClean="0"/>
              <a:t>06/06/2020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A173EA-7021-4D3C-8E64-5DC4630C5C7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710879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A19E4-303C-4DC2-83E6-116FB45E647E}" type="datetimeFigureOut">
              <a:rPr lang="it-IT" smtClean="0"/>
              <a:t>06/06/2020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A173EA-7021-4D3C-8E64-5DC4630C5C7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784581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BA19E4-303C-4DC2-83E6-116FB45E647E}" type="datetimeFigureOut">
              <a:rPr lang="it-IT" smtClean="0"/>
              <a:t>06/06/2020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A173EA-7021-4D3C-8E64-5DC4630C5C7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576631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Rendiconto%20per%20cassa.pdf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hyperlink" Target="Relazione%20di%20missione.pdf" TargetMode="External"/><Relationship Id="rId5" Type="http://schemas.openxmlformats.org/officeDocument/2006/relationships/hyperlink" Target="Rendiconto%20gestionale.pdf" TargetMode="External"/><Relationship Id="rId4" Type="http://schemas.openxmlformats.org/officeDocument/2006/relationships/hyperlink" Target="Stato%20patrimoniale.pdf" TargetMode="Externa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emf"/><Relationship Id="rId4" Type="http://schemas.openxmlformats.org/officeDocument/2006/relationships/package" Target="../embeddings/Microsoft_Excel_Worksheet.xlsx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>
            <a:extLst>
              <a:ext uri="{FF2B5EF4-FFF2-40B4-BE49-F238E27FC236}">
                <a16:creationId xmlns:a16="http://schemas.microsoft.com/office/drawing/2014/main" id="{A6A4CA41-CBB8-46B8-8C34-2702731345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197" y="22101"/>
            <a:ext cx="1987495" cy="273771"/>
          </a:xfrm>
        </p:spPr>
        <p:txBody>
          <a:bodyPr>
            <a:normAutofit/>
          </a:bodyPr>
          <a:lstStyle/>
          <a:p>
            <a:r>
              <a:rPr lang="it-IT" sz="800" dirty="0">
                <a:latin typeface="Arial Black" panose="020B0A04020102020204" pitchFamily="34" charset="0"/>
              </a:rPr>
              <a:t>MOSCHETTA ANGELO</a:t>
            </a:r>
          </a:p>
        </p:txBody>
      </p:sp>
      <p:pic>
        <p:nvPicPr>
          <p:cNvPr id="11" name="Segnaposto contenuto 10">
            <a:extLst>
              <a:ext uri="{FF2B5EF4-FFF2-40B4-BE49-F238E27FC236}">
                <a16:creationId xmlns:a16="http://schemas.microsoft.com/office/drawing/2014/main" id="{C25B2883-38B8-41A6-AFA8-A6FA019613D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6198" y="273771"/>
            <a:ext cx="1987494" cy="7077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itolo 1">
            <a:extLst>
              <a:ext uri="{FF2B5EF4-FFF2-40B4-BE49-F238E27FC236}">
                <a16:creationId xmlns:a16="http://schemas.microsoft.com/office/drawing/2014/main" id="{5E890AF6-EBF7-4DD9-895E-EBD1D6EC33BE}"/>
              </a:ext>
            </a:extLst>
          </p:cNvPr>
          <p:cNvSpPr txBox="1">
            <a:spLocks/>
          </p:cNvSpPr>
          <p:nvPr/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sz="6000" dirty="0"/>
              <a:t>ASSOCIAZIONI PRO LOCO</a:t>
            </a:r>
          </a:p>
        </p:txBody>
      </p:sp>
      <p:sp>
        <p:nvSpPr>
          <p:cNvPr id="13" name="Sottotitolo 2">
            <a:extLst>
              <a:ext uri="{FF2B5EF4-FFF2-40B4-BE49-F238E27FC236}">
                <a16:creationId xmlns:a16="http://schemas.microsoft.com/office/drawing/2014/main" id="{2A5C2D2B-509D-454A-933E-C2ACBE9E5E1B}"/>
              </a:ext>
            </a:extLst>
          </p:cNvPr>
          <p:cNvSpPr txBox="1">
            <a:spLocks/>
          </p:cNvSpPr>
          <p:nvPr/>
        </p:nvSpPr>
        <p:spPr>
          <a:xfrm>
            <a:off x="519869" y="2894202"/>
            <a:ext cx="11152262" cy="35065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it-IT" dirty="0"/>
          </a:p>
          <a:p>
            <a:pPr marL="457200" lvl="1" indent="0" algn="ctr">
              <a:buNone/>
            </a:pPr>
            <a:r>
              <a:rPr lang="it-IT" sz="4000" cap="all" dirty="0">
                <a:solidFill>
                  <a:srgbClr val="FF0000"/>
                </a:solidFill>
              </a:rPr>
              <a:t>APPROFONDIMENTO DEI NUOVI ADEMPIMENTI</a:t>
            </a:r>
          </a:p>
          <a:p>
            <a:pPr marL="0" indent="0" algn="ctr">
              <a:buNone/>
            </a:pPr>
            <a:r>
              <a:rPr lang="it-IT" sz="4000" cap="all" dirty="0">
                <a:solidFill>
                  <a:srgbClr val="FF0000"/>
                </a:solidFill>
              </a:rPr>
              <a:t>CONSEGUENTI ALLA RIFORMA DEL TERZO SETTORE</a:t>
            </a:r>
          </a:p>
          <a:p>
            <a:pPr marL="0" indent="0" algn="ctr">
              <a:buNone/>
            </a:pPr>
            <a:r>
              <a:rPr lang="it-IT" sz="4000" cap="all" dirty="0">
                <a:solidFill>
                  <a:srgbClr val="FF0000"/>
                </a:solidFill>
              </a:rPr>
              <a:t>DA PARTE DELLE PRO LOCO </a:t>
            </a:r>
          </a:p>
        </p:txBody>
      </p:sp>
    </p:spTree>
    <p:extLst>
      <p:ext uri="{BB962C8B-B14F-4D97-AF65-F5344CB8AC3E}">
        <p14:creationId xmlns:p14="http://schemas.microsoft.com/office/powerpoint/2010/main" val="16590099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1525191-EE1C-4891-B67E-D3A9F4C016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81512"/>
            <a:ext cx="10515600" cy="440218"/>
          </a:xfrm>
        </p:spPr>
        <p:txBody>
          <a:bodyPr>
            <a:normAutofit/>
          </a:bodyPr>
          <a:lstStyle/>
          <a:p>
            <a:r>
              <a:rPr lang="it-IT" sz="2200" b="1" i="1" dirty="0">
                <a:solidFill>
                  <a:srgbClr val="FF0000"/>
                </a:solidFill>
              </a:rPr>
              <a:t>Nuovi adempimenti di natura civilistica da parte delle Pro Loco che verranno iscritte nel RUNTS </a:t>
            </a:r>
            <a:endParaRPr lang="it-IT" sz="2200" b="1" dirty="0">
              <a:solidFill>
                <a:srgbClr val="FF0000"/>
              </a:solidFill>
            </a:endParaRP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1D1D8289-380A-459C-B00B-722B6CC35B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31391"/>
            <a:ext cx="10515600" cy="5304508"/>
          </a:xfrm>
        </p:spPr>
        <p:txBody>
          <a:bodyPr>
            <a:normAutofit fontScale="92500"/>
          </a:bodyPr>
          <a:lstStyle/>
          <a:p>
            <a:pPr algn="just"/>
            <a:r>
              <a:rPr lang="it-IT" sz="2400" i="1" dirty="0"/>
              <a:t>La Pro Loco dovrà inoltre tenere in considerazione gli eventuali maggiori costi derivanti dall’obbligo di redazione e deposito del bilancio in base </a:t>
            </a:r>
            <a:r>
              <a:rPr lang="it-IT" sz="2400" b="1" i="1" dirty="0"/>
              <a:t>al volume di entrate </a:t>
            </a:r>
            <a:r>
              <a:rPr lang="it-IT" sz="2400" i="1" dirty="0"/>
              <a:t>complessive, sia di natura commerciale che istituzionale: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it-IT" sz="2400" dirty="0"/>
              <a:t> se le </a:t>
            </a:r>
            <a:r>
              <a:rPr lang="it-IT" sz="2400" b="1" dirty="0"/>
              <a:t>entrate</a:t>
            </a:r>
            <a:r>
              <a:rPr lang="it-IT" sz="2400" dirty="0"/>
              <a:t> sono pari o inferiori ad euro 220.000, la Pro Loco non dovrà tenere una contabilità ordinaria ma solo una prima nota cassa (entrate ed uscite) e dovrà redigere un rendiconto per cassa annuale. In questo caso gli adempimenti sono simili a quelli che già oggi le Pro Loco effettuano, pertanto senza un aggravio di costi;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it-IT" sz="2400" dirty="0"/>
              <a:t>se le </a:t>
            </a:r>
            <a:r>
              <a:rPr lang="it-IT" sz="2400" b="1" dirty="0"/>
              <a:t>entrate</a:t>
            </a:r>
            <a:r>
              <a:rPr lang="it-IT" sz="2400" dirty="0"/>
              <a:t> sono superiori ad euro 220.000, la Pro Loco dovrà tenere una contabilità ordinaria e dovrà redigere a fine anno un bilancio formato dallo </a:t>
            </a:r>
            <a:r>
              <a:rPr lang="it-IT" sz="2400" b="1" dirty="0"/>
              <a:t>stato patrimoniale</a:t>
            </a:r>
            <a:r>
              <a:rPr lang="it-IT" sz="2400" dirty="0"/>
              <a:t>, dal </a:t>
            </a:r>
            <a:r>
              <a:rPr lang="it-IT" sz="2400" b="1" dirty="0"/>
              <a:t>rendiconto di gestione</a:t>
            </a:r>
            <a:r>
              <a:rPr lang="it-IT" sz="2400" dirty="0"/>
              <a:t>, con l’indicazione dei proventi e degli oneri, e dalla </a:t>
            </a:r>
            <a:r>
              <a:rPr lang="it-IT" sz="2400" b="1" dirty="0"/>
              <a:t>relazione di missione </a:t>
            </a:r>
            <a:r>
              <a:rPr lang="it-IT" sz="2400" dirty="0"/>
              <a:t>che illustra le poste di bilancio, l’andamento economico e gestionale e le modalità di perseguimento delle finalità statutarie. In questo caso gli adempimenti sono più gravosi e complessi prevedendo la tenuta di una vera e propria contabilità (rilevazione dei ricavi e dei costi e di tutte le movimentazioni di natura finanziaria) e la predisposizione di un bilancio annuale e di una relazione dettagliata dei valori iscritti in bilancio e delle attività svolte durante l’anno.</a:t>
            </a:r>
          </a:p>
          <a:p>
            <a:pPr>
              <a:buFont typeface="Wingdings" panose="05000000000000000000" pitchFamily="2" charset="2"/>
              <a:buChar char="Ø"/>
            </a:pPr>
            <a:endParaRPr lang="it-IT" sz="2400" dirty="0"/>
          </a:p>
        </p:txBody>
      </p:sp>
      <p:pic>
        <p:nvPicPr>
          <p:cNvPr id="4" name="Segnaposto contenuto 10">
            <a:extLst>
              <a:ext uri="{FF2B5EF4-FFF2-40B4-BE49-F238E27FC236}">
                <a16:creationId xmlns:a16="http://schemas.microsoft.com/office/drawing/2014/main" id="{69A106E9-B1EC-4F6C-8BFE-73737259DEA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6198" y="273771"/>
            <a:ext cx="1987494" cy="7077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olo 3">
            <a:extLst>
              <a:ext uri="{FF2B5EF4-FFF2-40B4-BE49-F238E27FC236}">
                <a16:creationId xmlns:a16="http://schemas.microsoft.com/office/drawing/2014/main" id="{96870598-96A9-4A35-B5EA-E9AF91750F9E}"/>
              </a:ext>
            </a:extLst>
          </p:cNvPr>
          <p:cNvSpPr txBox="1">
            <a:spLocks/>
          </p:cNvSpPr>
          <p:nvPr/>
        </p:nvSpPr>
        <p:spPr>
          <a:xfrm>
            <a:off x="76197" y="22101"/>
            <a:ext cx="1987495" cy="27377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800">
                <a:latin typeface="Arial Black" panose="020B0A04020102020204" pitchFamily="34" charset="0"/>
              </a:rPr>
              <a:t>MOSCHETTA ANGELO</a:t>
            </a:r>
            <a:endParaRPr lang="it-IT" sz="800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44122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>
            <a:extLst>
              <a:ext uri="{FF2B5EF4-FFF2-40B4-BE49-F238E27FC236}">
                <a16:creationId xmlns:a16="http://schemas.microsoft.com/office/drawing/2014/main" id="{A6A4CA41-CBB8-46B8-8C34-2702731345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197" y="22101"/>
            <a:ext cx="1987495" cy="273771"/>
          </a:xfrm>
        </p:spPr>
        <p:txBody>
          <a:bodyPr>
            <a:normAutofit/>
          </a:bodyPr>
          <a:lstStyle/>
          <a:p>
            <a:r>
              <a:rPr lang="it-IT" sz="800" dirty="0">
                <a:latin typeface="Arial Black" panose="020B0A04020102020204" pitchFamily="34" charset="0"/>
              </a:rPr>
              <a:t>MOSCHETTA ANGELO</a:t>
            </a:r>
          </a:p>
        </p:txBody>
      </p:sp>
      <p:pic>
        <p:nvPicPr>
          <p:cNvPr id="11" name="Segnaposto contenuto 10">
            <a:extLst>
              <a:ext uri="{FF2B5EF4-FFF2-40B4-BE49-F238E27FC236}">
                <a16:creationId xmlns:a16="http://schemas.microsoft.com/office/drawing/2014/main" id="{C25B2883-38B8-41A6-AFA8-A6FA019613D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6198" y="273771"/>
            <a:ext cx="1987494" cy="7077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itolo 1">
            <a:extLst>
              <a:ext uri="{FF2B5EF4-FFF2-40B4-BE49-F238E27FC236}">
                <a16:creationId xmlns:a16="http://schemas.microsoft.com/office/drawing/2014/main" id="{5E890AF6-EBF7-4DD9-895E-EBD1D6EC33BE}"/>
              </a:ext>
            </a:extLst>
          </p:cNvPr>
          <p:cNvSpPr txBox="1">
            <a:spLocks/>
          </p:cNvSpPr>
          <p:nvPr/>
        </p:nvSpPr>
        <p:spPr>
          <a:xfrm>
            <a:off x="76197" y="981512"/>
            <a:ext cx="11501306" cy="6979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b="1" cap="all" dirty="0"/>
              <a:t>I NUOVI SCHEMI DI BILANCIO</a:t>
            </a:r>
          </a:p>
        </p:txBody>
      </p:sp>
      <p:sp>
        <p:nvSpPr>
          <p:cNvPr id="3" name="CasellaDiTesto 2"/>
          <p:cNvSpPr txBox="1"/>
          <p:nvPr/>
        </p:nvSpPr>
        <p:spPr>
          <a:xfrm>
            <a:off x="294690" y="1763486"/>
            <a:ext cx="11064319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/>
              <a:t>Il Decreto del Ministero del Lavoro e delle Politiche Sociali del 5 marzo 2020, pubblicato in Gazzetta Ufficiale il 18 aprile 2020, contiene la modulistica di bilancio degli Enti del Terzo Settore:</a:t>
            </a:r>
          </a:p>
          <a:p>
            <a:endParaRPr lang="it-IT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400" dirty="0"/>
              <a:t>Enti con ricavi &lt; 220.000: 	-    </a:t>
            </a:r>
            <a:r>
              <a:rPr lang="it-IT" sz="2400" dirty="0">
                <a:hlinkClick r:id="rId3" action="ppaction://hlinkfile"/>
              </a:rPr>
              <a:t>Rendiconto per Cassa</a:t>
            </a:r>
            <a:r>
              <a:rPr lang="it-IT" sz="2400" dirty="0"/>
              <a:t>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400" dirty="0"/>
              <a:t>Enti con ricavi &gt; 220.000: 	-    </a:t>
            </a:r>
            <a:r>
              <a:rPr lang="it-IT" sz="2400" dirty="0">
                <a:hlinkClick r:id="rId4" action="ppaction://hlinkfile"/>
              </a:rPr>
              <a:t>Stato Patrimoniale</a:t>
            </a:r>
            <a:r>
              <a:rPr lang="it-IT" sz="2400" dirty="0"/>
              <a:t>;</a:t>
            </a:r>
          </a:p>
          <a:p>
            <a:pPr marL="4000500" lvl="8" indent="-342900">
              <a:buFontTx/>
              <a:buChar char="-"/>
            </a:pPr>
            <a:r>
              <a:rPr lang="it-IT" sz="2400" dirty="0">
                <a:hlinkClick r:id="rId5" action="ppaction://hlinkfile"/>
              </a:rPr>
              <a:t>Rendiconto Gestionale</a:t>
            </a:r>
            <a:r>
              <a:rPr lang="it-IT" sz="2400" dirty="0"/>
              <a:t>;</a:t>
            </a:r>
          </a:p>
          <a:p>
            <a:pPr marL="4000500" lvl="8" indent="-342900">
              <a:buFontTx/>
              <a:buChar char="-"/>
            </a:pPr>
            <a:r>
              <a:rPr lang="it-IT" sz="2400" dirty="0">
                <a:hlinkClick r:id="rId6" action="ppaction://hlinkfile"/>
              </a:rPr>
              <a:t>Relazione di Missione</a:t>
            </a:r>
            <a:r>
              <a:rPr lang="it-IT" sz="2400" dirty="0"/>
              <a:t>.</a:t>
            </a:r>
            <a:endParaRPr lang="it-IT" dirty="0"/>
          </a:p>
          <a:p>
            <a:pPr marL="3028950" lvl="6" indent="-285750">
              <a:buFontTx/>
              <a:buChar char="-"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8992110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>
            <a:extLst>
              <a:ext uri="{FF2B5EF4-FFF2-40B4-BE49-F238E27FC236}">
                <a16:creationId xmlns:a16="http://schemas.microsoft.com/office/drawing/2014/main" id="{A6A4CA41-CBB8-46B8-8C34-2702731345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197" y="22101"/>
            <a:ext cx="1987495" cy="273771"/>
          </a:xfrm>
        </p:spPr>
        <p:txBody>
          <a:bodyPr>
            <a:normAutofit/>
          </a:bodyPr>
          <a:lstStyle/>
          <a:p>
            <a:r>
              <a:rPr lang="it-IT" sz="800" dirty="0">
                <a:latin typeface="Arial Black" panose="020B0A04020102020204" pitchFamily="34" charset="0"/>
              </a:rPr>
              <a:t>MOSCHETTA ANGELO</a:t>
            </a:r>
          </a:p>
        </p:txBody>
      </p:sp>
      <p:pic>
        <p:nvPicPr>
          <p:cNvPr id="11" name="Segnaposto contenuto 10">
            <a:extLst>
              <a:ext uri="{FF2B5EF4-FFF2-40B4-BE49-F238E27FC236}">
                <a16:creationId xmlns:a16="http://schemas.microsoft.com/office/drawing/2014/main" id="{C25B2883-38B8-41A6-AFA8-A6FA019613D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6198" y="273771"/>
            <a:ext cx="1987494" cy="7077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itolo 1">
            <a:extLst>
              <a:ext uri="{FF2B5EF4-FFF2-40B4-BE49-F238E27FC236}">
                <a16:creationId xmlns:a16="http://schemas.microsoft.com/office/drawing/2014/main" id="{5E890AF6-EBF7-4DD9-895E-EBD1D6EC33BE}"/>
              </a:ext>
            </a:extLst>
          </p:cNvPr>
          <p:cNvSpPr txBox="1">
            <a:spLocks/>
          </p:cNvSpPr>
          <p:nvPr/>
        </p:nvSpPr>
        <p:spPr>
          <a:xfrm>
            <a:off x="345347" y="1233182"/>
            <a:ext cx="11501306" cy="10805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b="1" cap="all" dirty="0">
                <a:solidFill>
                  <a:srgbClr val="FF0000"/>
                </a:solidFill>
              </a:rPr>
              <a:t>VALUTAZIONI CONCLUSIVE</a:t>
            </a:r>
          </a:p>
        </p:txBody>
      </p:sp>
      <p:sp>
        <p:nvSpPr>
          <p:cNvPr id="6" name="Sottotitolo 2">
            <a:extLst>
              <a:ext uri="{FF2B5EF4-FFF2-40B4-BE49-F238E27FC236}">
                <a16:creationId xmlns:a16="http://schemas.microsoft.com/office/drawing/2014/main" id="{6F94C5CD-F419-45F3-B1DB-AAAD0BC00271}"/>
              </a:ext>
            </a:extLst>
          </p:cNvPr>
          <p:cNvSpPr txBox="1">
            <a:spLocks/>
          </p:cNvSpPr>
          <p:nvPr/>
        </p:nvSpPr>
        <p:spPr>
          <a:xfrm>
            <a:off x="1143699" y="2313759"/>
            <a:ext cx="9904602" cy="427047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it-IT" sz="1800" dirty="0">
              <a:solidFill>
                <a:srgbClr val="FF0000"/>
              </a:solidFill>
            </a:endParaRPr>
          </a:p>
        </p:txBody>
      </p:sp>
      <p:sp>
        <p:nvSpPr>
          <p:cNvPr id="7" name="Sottotitolo 2">
            <a:extLst>
              <a:ext uri="{FF2B5EF4-FFF2-40B4-BE49-F238E27FC236}">
                <a16:creationId xmlns:a16="http://schemas.microsoft.com/office/drawing/2014/main" id="{479D0D14-8DCE-4035-B89A-4B2A985679C6}"/>
              </a:ext>
            </a:extLst>
          </p:cNvPr>
          <p:cNvSpPr txBox="1">
            <a:spLocks/>
          </p:cNvSpPr>
          <p:nvPr/>
        </p:nvSpPr>
        <p:spPr>
          <a:xfrm>
            <a:off x="519869" y="2313759"/>
            <a:ext cx="11152262" cy="4386313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77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it-IT" dirty="0"/>
              <a:t>Alla Pro Loco con corrispettivi di natura commerciale </a:t>
            </a:r>
            <a:r>
              <a:rPr lang="it-IT" b="1" dirty="0"/>
              <a:t>inferiori a 130.000 </a:t>
            </a:r>
            <a:r>
              <a:rPr lang="it-IT" dirty="0"/>
              <a:t>e con entrate complessive </a:t>
            </a:r>
            <a:r>
              <a:rPr lang="it-IT" b="1" dirty="0"/>
              <a:t>inferiori a 220.000 </a:t>
            </a:r>
            <a:r>
              <a:rPr lang="it-IT" dirty="0"/>
              <a:t>conviene iscriversi al RUNTS sezione APS in quanto i benefici fiscali sono ampliamente compensati dai nuovi adempimenti civilistici (nessun adempimento I.V.A., redazione rendiconto per cassa, prima nota cassa e deposito rendiconto al RUNTS).</a:t>
            </a:r>
          </a:p>
          <a:p>
            <a:pPr algn="just"/>
            <a:r>
              <a:rPr lang="it-IT" dirty="0"/>
              <a:t>Alla Pro Loco con corrispettivi di natura commerciale </a:t>
            </a:r>
            <a:r>
              <a:rPr lang="it-IT" b="1" dirty="0"/>
              <a:t>inferiori a 130.000 </a:t>
            </a:r>
            <a:r>
              <a:rPr lang="it-IT" dirty="0"/>
              <a:t>e con entrate complessive </a:t>
            </a:r>
            <a:r>
              <a:rPr lang="it-IT" b="1" dirty="0"/>
              <a:t>superiori a 220.000 </a:t>
            </a:r>
            <a:r>
              <a:rPr lang="it-IT" dirty="0"/>
              <a:t>conviene iscriversi al RUNTS sezione APS per usufruire dei benefici fiscali valutando il maggior costo degli adempimenti di natura civilistica (nessun adempimento I.V.A., tenuta contabilità ordinaria, redazione e deposito bilancio composto da stato patrimoniale, rendiconto di gestione e relazione di missione).</a:t>
            </a:r>
          </a:p>
          <a:p>
            <a:pPr algn="just"/>
            <a:r>
              <a:rPr lang="it-IT" dirty="0"/>
              <a:t>Alla Pro Loco con corrispettivi di natura commerciale </a:t>
            </a:r>
            <a:r>
              <a:rPr lang="it-IT" b="1" dirty="0"/>
              <a:t>superiori a 130.000 </a:t>
            </a:r>
            <a:r>
              <a:rPr lang="it-IT" dirty="0"/>
              <a:t>e con entrate complessive </a:t>
            </a:r>
            <a:r>
              <a:rPr lang="it-IT" b="1" dirty="0"/>
              <a:t>superiori a 220.000 </a:t>
            </a:r>
            <a:r>
              <a:rPr lang="it-IT" dirty="0"/>
              <a:t>è opportuno effettuare un calcolo analitico dei costi/benefici, in base ai dati oggettivi delle varie tipologie di attività, valutando anche l’eventuale superamento del test di prevalenza delle entrate di natura istituzionale rispetto a quelle di natura commerciale (adempimenti I.V.A. ordinari, minor detrazione forfettaria per la determinazione del reddito, tenuta contabilità ordinaria, redazione e deposito bilancio composto da stato patrimoniale, rendiconto di gestione e relazione di missione).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3828041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>
            <a:extLst>
              <a:ext uri="{FF2B5EF4-FFF2-40B4-BE49-F238E27FC236}">
                <a16:creationId xmlns:a16="http://schemas.microsoft.com/office/drawing/2014/main" id="{A6A4CA41-CBB8-46B8-8C34-2702731345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197" y="22101"/>
            <a:ext cx="1987495" cy="273771"/>
          </a:xfrm>
        </p:spPr>
        <p:txBody>
          <a:bodyPr>
            <a:normAutofit/>
          </a:bodyPr>
          <a:lstStyle/>
          <a:p>
            <a:r>
              <a:rPr lang="it-IT" sz="800" dirty="0">
                <a:latin typeface="Arial Black" panose="020B0A04020102020204" pitchFamily="34" charset="0"/>
              </a:rPr>
              <a:t>MOSCHETTA ANGELO</a:t>
            </a:r>
          </a:p>
        </p:txBody>
      </p:sp>
      <p:pic>
        <p:nvPicPr>
          <p:cNvPr id="11" name="Segnaposto contenuto 10">
            <a:extLst>
              <a:ext uri="{FF2B5EF4-FFF2-40B4-BE49-F238E27FC236}">
                <a16:creationId xmlns:a16="http://schemas.microsoft.com/office/drawing/2014/main" id="{C25B2883-38B8-41A6-AFA8-A6FA019613D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6198" y="273771"/>
            <a:ext cx="1987494" cy="7077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itolo 1">
            <a:extLst>
              <a:ext uri="{FF2B5EF4-FFF2-40B4-BE49-F238E27FC236}">
                <a16:creationId xmlns:a16="http://schemas.microsoft.com/office/drawing/2014/main" id="{5E890AF6-EBF7-4DD9-895E-EBD1D6EC33BE}"/>
              </a:ext>
            </a:extLst>
          </p:cNvPr>
          <p:cNvSpPr txBox="1">
            <a:spLocks/>
          </p:cNvSpPr>
          <p:nvPr/>
        </p:nvSpPr>
        <p:spPr>
          <a:xfrm>
            <a:off x="345347" y="1233182"/>
            <a:ext cx="11501306" cy="10805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b="1" dirty="0"/>
              <a:t>Riforma del </a:t>
            </a:r>
            <a:r>
              <a:rPr lang="it-IT" b="1"/>
              <a:t>Terzo settore - lo </a:t>
            </a:r>
            <a:r>
              <a:rPr lang="it-IT" b="1" dirty="0"/>
              <a:t>stato di attuazione</a:t>
            </a:r>
            <a:endParaRPr lang="it-IT" b="1" cap="all" dirty="0"/>
          </a:p>
        </p:txBody>
      </p:sp>
      <p:pic>
        <p:nvPicPr>
          <p:cNvPr id="6" name="Segnaposto contenuto 4">
            <a:extLst>
              <a:ext uri="{FF2B5EF4-FFF2-40B4-BE49-F238E27FC236}">
                <a16:creationId xmlns:a16="http://schemas.microsoft.com/office/drawing/2014/main" id="{F62AFCCE-9FC6-4560-BF03-56E029A8568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9624" y="2313759"/>
            <a:ext cx="6252752" cy="4107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7403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>
            <a:extLst>
              <a:ext uri="{FF2B5EF4-FFF2-40B4-BE49-F238E27FC236}">
                <a16:creationId xmlns:a16="http://schemas.microsoft.com/office/drawing/2014/main" id="{A6A4CA41-CBB8-46B8-8C34-2702731345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197" y="22101"/>
            <a:ext cx="1987495" cy="273771"/>
          </a:xfrm>
        </p:spPr>
        <p:txBody>
          <a:bodyPr>
            <a:normAutofit/>
          </a:bodyPr>
          <a:lstStyle/>
          <a:p>
            <a:r>
              <a:rPr lang="it-IT" sz="800" dirty="0">
                <a:latin typeface="Arial Black" panose="020B0A04020102020204" pitchFamily="34" charset="0"/>
              </a:rPr>
              <a:t>MOSCHETTA ANGELO</a:t>
            </a:r>
          </a:p>
        </p:txBody>
      </p:sp>
      <p:pic>
        <p:nvPicPr>
          <p:cNvPr id="11" name="Segnaposto contenuto 10">
            <a:extLst>
              <a:ext uri="{FF2B5EF4-FFF2-40B4-BE49-F238E27FC236}">
                <a16:creationId xmlns:a16="http://schemas.microsoft.com/office/drawing/2014/main" id="{C25B2883-38B8-41A6-AFA8-A6FA019613D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6198" y="273771"/>
            <a:ext cx="1987494" cy="7077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itolo 1">
            <a:extLst>
              <a:ext uri="{FF2B5EF4-FFF2-40B4-BE49-F238E27FC236}">
                <a16:creationId xmlns:a16="http://schemas.microsoft.com/office/drawing/2014/main" id="{5E890AF6-EBF7-4DD9-895E-EBD1D6EC33BE}"/>
              </a:ext>
            </a:extLst>
          </p:cNvPr>
          <p:cNvSpPr txBox="1">
            <a:spLocks/>
          </p:cNvSpPr>
          <p:nvPr/>
        </p:nvSpPr>
        <p:spPr>
          <a:xfrm>
            <a:off x="345347" y="858416"/>
            <a:ext cx="11501306" cy="12052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sz="4000" b="1" dirty="0"/>
              <a:t>CONFRONTO dei PRINCIPALI NUOVI ADEMPIMENTI CONSEGUENTI all’ISCRIZIONE al RUNTS SEZIONE APS</a:t>
            </a:r>
          </a:p>
        </p:txBody>
      </p:sp>
      <p:graphicFrame>
        <p:nvGraphicFramePr>
          <p:cNvPr id="6" name="Segnaposto contenuto 10">
            <a:extLst>
              <a:ext uri="{FF2B5EF4-FFF2-40B4-BE49-F238E27FC236}">
                <a16:creationId xmlns:a16="http://schemas.microsoft.com/office/drawing/2014/main" id="{C11BE2BE-6D6C-40A3-97E2-F4B7D406CFD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62203155"/>
              </p:ext>
            </p:extLst>
          </p:nvPr>
        </p:nvGraphicFramePr>
        <p:xfrm>
          <a:off x="343949" y="2063691"/>
          <a:ext cx="11502704" cy="478128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6740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384646">
                  <a:extLst>
                    <a:ext uri="{9D8B030D-6E8A-4147-A177-3AD203B41FA5}">
                      <a16:colId xmlns:a16="http://schemas.microsoft.com/office/drawing/2014/main" val="2442698670"/>
                    </a:ext>
                  </a:extLst>
                </a:gridCol>
                <a:gridCol w="135342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397229">
                  <a:extLst>
                    <a:ext uri="{9D8B030D-6E8A-4147-A177-3AD203B41FA5}">
                      <a16:colId xmlns:a16="http://schemas.microsoft.com/office/drawing/2014/main" val="3204349068"/>
                    </a:ext>
                  </a:extLst>
                </a:gridCol>
              </a:tblGrid>
              <a:tr h="453005">
                <a:tc gridSpan="2">
                  <a:txBody>
                    <a:bodyPr/>
                    <a:lstStyle/>
                    <a:p>
                      <a:pPr algn="ctr"/>
                      <a:r>
                        <a:rPr lang="it-IT" sz="1400" baseline="0" dirty="0"/>
                        <a:t>PRO LOCO NON ISCRITTA al RUNTS sezione APS</a:t>
                      </a:r>
                      <a:endParaRPr lang="it-IT" sz="14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it-IT" sz="1400" baseline="0" dirty="0"/>
                        <a:t>PRO LOCO ISCRITTA al RUNTS sezione APS</a:t>
                      </a:r>
                      <a:endParaRPr lang="it-IT" sz="14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75574">
                <a:tc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it-IT" sz="1400" b="1" i="0" dirty="0"/>
                        <a:t>CIVILISTICO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indent="-285750" algn="just">
                        <a:buFont typeface="Arial" panose="020B0604020202020204" pitchFamily="34" charset="0"/>
                        <a:buChar char="•"/>
                      </a:pPr>
                      <a:r>
                        <a:rPr lang="it-IT" sz="1200" i="0" dirty="0"/>
                        <a:t>Nessun obbligo di redazione e deposito bilancio e di tenuta di una contabilità ordinaria;</a:t>
                      </a:r>
                    </a:p>
                    <a:p>
                      <a:pPr marL="285750" indent="-285750" algn="just">
                        <a:buFont typeface="Arial" panose="020B0604020202020204" pitchFamily="34" charset="0"/>
                        <a:buChar char="•"/>
                      </a:pPr>
                      <a:r>
                        <a:rPr lang="it-IT" sz="1200" i="0" dirty="0"/>
                        <a:t>Nessun obbligo di tenuta libri sociali;</a:t>
                      </a:r>
                    </a:p>
                    <a:p>
                      <a:pPr marL="285750" indent="-285750" algn="just">
                        <a:buFont typeface="Arial" panose="020B0604020202020204" pitchFamily="34" charset="0"/>
                        <a:buChar char="•"/>
                      </a:pPr>
                      <a:r>
                        <a:rPr lang="it-IT" sz="1200" i="0" dirty="0"/>
                        <a:t>Nessun obbligo di nomina Revisori;</a:t>
                      </a:r>
                    </a:p>
                    <a:p>
                      <a:pPr marL="285750" indent="-285750" algn="just">
                        <a:buFont typeface="Arial" panose="020B0604020202020204" pitchFamily="34" charset="0"/>
                        <a:buChar char="•"/>
                      </a:pPr>
                      <a:r>
                        <a:rPr lang="it-IT" sz="1200" i="0" dirty="0"/>
                        <a:t>Personalità Giuridica, iter per la richiesta più complesso e con una maggiore dotazione patrimoniale.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it-IT" sz="1400" b="1" i="0" dirty="0"/>
                        <a:t>CIVILISTICO</a:t>
                      </a:r>
                      <a:endParaRPr lang="it-IT" sz="1400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indent="-285750" algn="just">
                        <a:buFont typeface="Arial" panose="020B0604020202020204" pitchFamily="34" charset="0"/>
                        <a:buChar char="•"/>
                      </a:pPr>
                      <a:r>
                        <a:rPr lang="it-IT" sz="1200" i="0" dirty="0"/>
                        <a:t>Redazione e deposito bilancio in forma di SP, rendiconto di gestione e relazione di missione con entrate &gt; 220.000, e tenuta della contabilità ordinaria;</a:t>
                      </a:r>
                    </a:p>
                    <a:p>
                      <a:pPr marL="285750" indent="-285750" algn="just">
                        <a:buFont typeface="Arial" panose="020B0604020202020204" pitchFamily="34" charset="0"/>
                        <a:buChar char="•"/>
                      </a:pPr>
                      <a:r>
                        <a:rPr lang="it-IT" sz="1200" i="0" dirty="0"/>
                        <a:t>Redazione e deposito bilancio in forma di rendiconto per cassa con entrate &lt; 220.000 e tenuta di una prima nota cassa;</a:t>
                      </a:r>
                    </a:p>
                    <a:p>
                      <a:pPr marL="285750" indent="-285750" algn="just">
                        <a:buFont typeface="Arial" panose="020B0604020202020204" pitchFamily="34" charset="0"/>
                        <a:buChar char="•"/>
                      </a:pPr>
                      <a:r>
                        <a:rPr lang="it-IT" sz="1200" i="0" dirty="0"/>
                        <a:t>Obbligo di tenuta libri sociali;</a:t>
                      </a:r>
                    </a:p>
                    <a:p>
                      <a:pPr marL="285750" indent="-285750" algn="just">
                        <a:buFont typeface="Arial" panose="020B0604020202020204" pitchFamily="34" charset="0"/>
                        <a:buChar char="•"/>
                      </a:pPr>
                      <a:r>
                        <a:rPr lang="it-IT" sz="1200" i="0" dirty="0"/>
                        <a:t>Obbligo di nomina Revisori (superati alcuni parametri);</a:t>
                      </a:r>
                    </a:p>
                    <a:p>
                      <a:pPr marL="285750" indent="-285750" algn="just">
                        <a:buFont typeface="Arial" panose="020B0604020202020204" pitchFamily="34" charset="0"/>
                        <a:buChar char="•"/>
                      </a:pPr>
                      <a:r>
                        <a:rPr lang="it-IT" sz="1200" i="0" dirty="0"/>
                        <a:t>Procedura semplificata dell’acquisizione della Personalità Giuridica della Pro Loco;</a:t>
                      </a:r>
                      <a:endParaRPr lang="it-IT" sz="1200" i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98320">
                <a:tc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it-IT" sz="1400" b="1" i="0" dirty="0"/>
                        <a:t>FISCALE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indent="-285750" algn="just">
                        <a:buFont typeface="Arial" panose="020B0604020202020204" pitchFamily="34" charset="0"/>
                        <a:buChar char="•"/>
                      </a:pPr>
                      <a:r>
                        <a:rPr lang="it-IT" sz="1200" i="0" dirty="0"/>
                        <a:t>Nessuna agevolazione per l’attività fiscalmente rilevante;</a:t>
                      </a:r>
                    </a:p>
                    <a:p>
                      <a:pPr marL="285750" indent="-285750" algn="just">
                        <a:buFont typeface="Arial" panose="020B0604020202020204" pitchFamily="34" charset="0"/>
                        <a:buChar char="•"/>
                      </a:pPr>
                      <a:r>
                        <a:rPr lang="it-IT" sz="1200" i="0" dirty="0"/>
                        <a:t>Determinazione del reddito in modo analitico o forfettario ex art. 145 TUIR;</a:t>
                      </a:r>
                    </a:p>
                    <a:p>
                      <a:pPr marL="285750" indent="-285750" algn="just">
                        <a:buFont typeface="Arial" panose="020B0604020202020204" pitchFamily="34" charset="0"/>
                        <a:buChar char="•"/>
                      </a:pPr>
                      <a:r>
                        <a:rPr lang="it-IT" sz="1200" i="0" dirty="0"/>
                        <a:t>Perdita qualifica di ENC con attività commerciale prevalente;</a:t>
                      </a:r>
                    </a:p>
                    <a:p>
                      <a:pPr marL="285750" indent="-285750" algn="just">
                        <a:buFont typeface="Arial" panose="020B0604020202020204" pitchFamily="34" charset="0"/>
                        <a:buChar char="•"/>
                      </a:pPr>
                      <a:r>
                        <a:rPr lang="it-IT" sz="1200" i="0" dirty="0"/>
                        <a:t>Applicazione ordinaria dell’I.V.A.;</a:t>
                      </a:r>
                    </a:p>
                    <a:p>
                      <a:pPr marL="285750" indent="-285750" algn="just">
                        <a:buFont typeface="Arial" panose="020B0604020202020204" pitchFamily="34" charset="0"/>
                        <a:buChar char="•"/>
                      </a:pPr>
                      <a:r>
                        <a:rPr lang="it-IT" sz="1200" i="0" dirty="0"/>
                        <a:t>Nessuna agevolazione per quanto attiene alle imposte indirette e tributi locali;</a:t>
                      </a:r>
                    </a:p>
                    <a:p>
                      <a:pPr marL="285750" indent="-285750" algn="just">
                        <a:buFont typeface="Arial" panose="020B0604020202020204" pitchFamily="34" charset="0"/>
                        <a:buChar char="•"/>
                      </a:pPr>
                      <a:r>
                        <a:rPr lang="it-IT" sz="1200" i="0" dirty="0"/>
                        <a:t>Obbligo emissione scontrino o ricevuta fiscale per i corrispettivi,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b="1" i="0" dirty="0"/>
                        <a:t>FISCALE</a:t>
                      </a:r>
                      <a:endParaRPr lang="it-IT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indent="-285750" algn="just">
                        <a:buFont typeface="Arial" panose="020B0604020202020204" pitchFamily="34" charset="0"/>
                        <a:buChar char="•"/>
                      </a:pPr>
                      <a:r>
                        <a:rPr lang="it-IT" sz="1200" i="0" dirty="0"/>
                        <a:t>Regime forfettario con proventi commerciali </a:t>
                      </a:r>
                      <a:br>
                        <a:rPr lang="it-IT" sz="1200" i="0" dirty="0"/>
                      </a:br>
                      <a:r>
                        <a:rPr lang="it-IT" sz="1200" i="0" dirty="0"/>
                        <a:t>&lt; 130.000, senza applicazione dell’I.V.A.;</a:t>
                      </a:r>
                    </a:p>
                    <a:p>
                      <a:pPr marL="28575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it-IT" sz="1200" i="0" dirty="0"/>
                        <a:t>Regime forfettario con proventi commerciali </a:t>
                      </a:r>
                      <a:br>
                        <a:rPr lang="it-IT" sz="1200" i="0" dirty="0"/>
                      </a:br>
                      <a:r>
                        <a:rPr lang="it-IT" sz="1200" i="0" dirty="0"/>
                        <a:t>&gt; 130.000, con applicazione dell’I.V.A. ordinaria;</a:t>
                      </a:r>
                    </a:p>
                    <a:p>
                      <a:pPr marL="285750" indent="-285750" algn="just">
                        <a:buFont typeface="Arial" panose="020B0604020202020204" pitchFamily="34" charset="0"/>
                        <a:buChar char="•"/>
                      </a:pPr>
                      <a:r>
                        <a:rPr lang="it-IT" sz="1200" i="0" dirty="0"/>
                        <a:t>I corrispettivi versati dai soci o familiari conviventi riguardanti le attività statutarie, sono </a:t>
                      </a:r>
                      <a:r>
                        <a:rPr lang="it-IT" sz="1200" i="0" dirty="0" err="1"/>
                        <a:t>decommercializzati</a:t>
                      </a:r>
                      <a:r>
                        <a:rPr lang="it-IT" sz="1200" i="0" dirty="0"/>
                        <a:t>;</a:t>
                      </a:r>
                    </a:p>
                    <a:p>
                      <a:pPr marL="285750" indent="-285750" algn="just">
                        <a:buFont typeface="Arial" panose="020B0604020202020204" pitchFamily="34" charset="0"/>
                        <a:buChar char="•"/>
                      </a:pPr>
                      <a:r>
                        <a:rPr lang="it-IT" sz="1200" i="0" dirty="0"/>
                        <a:t>Benefici fiscali per soggetti privati e imprese che corrispondono erogazioni liberali alla Pro Loco;</a:t>
                      </a:r>
                    </a:p>
                    <a:p>
                      <a:pPr marL="285750" indent="-285750" algn="just">
                        <a:buFont typeface="Arial" panose="020B0604020202020204" pitchFamily="34" charset="0"/>
                        <a:buChar char="•"/>
                      </a:pPr>
                      <a:r>
                        <a:rPr lang="it-IT" sz="1200" i="0" dirty="0"/>
                        <a:t>Agevolazioni in materia di imposte indirette e tributi locali;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37711365"/>
                  </a:ext>
                </a:extLst>
              </a:tr>
              <a:tr h="792598">
                <a:tc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it-IT" sz="1400" b="1" i="0" dirty="0"/>
                        <a:t>RAPPORTI CON AMM. PUBBL.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just">
                        <a:buFont typeface="Arial" panose="020B0604020202020204" pitchFamily="34" charset="0"/>
                        <a:buNone/>
                      </a:pPr>
                      <a:r>
                        <a:rPr lang="it-IT" sz="1200" i="0" dirty="0"/>
                        <a:t>Enti locali con tutta probabilità prediligeranno sia le erogazioni liberali che le convezioni con le associazioni iscritte nel RUNTS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b="1" i="0" dirty="0"/>
                        <a:t>RAPPORTI CON AMM. PUBBL.</a:t>
                      </a:r>
                    </a:p>
                    <a:p>
                      <a:pPr algn="ctr"/>
                      <a:endParaRPr lang="it-IT" sz="1400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i="0" dirty="0"/>
                        <a:t>Enti locali con tutta probabilità prediligeranno sia le erogazioni liberali che le convezioni con le associazioni iscritte nel RUNTS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1093375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305183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>
            <a:extLst>
              <a:ext uri="{FF2B5EF4-FFF2-40B4-BE49-F238E27FC236}">
                <a16:creationId xmlns:a16="http://schemas.microsoft.com/office/drawing/2014/main" id="{A6A4CA41-CBB8-46B8-8C34-2702731345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197" y="22101"/>
            <a:ext cx="1987495" cy="273771"/>
          </a:xfrm>
        </p:spPr>
        <p:txBody>
          <a:bodyPr>
            <a:normAutofit/>
          </a:bodyPr>
          <a:lstStyle/>
          <a:p>
            <a:r>
              <a:rPr lang="it-IT" sz="800" dirty="0">
                <a:latin typeface="Arial Black" panose="020B0A04020102020204" pitchFamily="34" charset="0"/>
              </a:rPr>
              <a:t>MOSCHETTA ANGELO</a:t>
            </a:r>
          </a:p>
        </p:txBody>
      </p:sp>
      <p:pic>
        <p:nvPicPr>
          <p:cNvPr id="11" name="Segnaposto contenuto 10">
            <a:extLst>
              <a:ext uri="{FF2B5EF4-FFF2-40B4-BE49-F238E27FC236}">
                <a16:creationId xmlns:a16="http://schemas.microsoft.com/office/drawing/2014/main" id="{C25B2883-38B8-41A6-AFA8-A6FA019613D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6198" y="273771"/>
            <a:ext cx="1987494" cy="7077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itolo 1">
            <a:extLst>
              <a:ext uri="{FF2B5EF4-FFF2-40B4-BE49-F238E27FC236}">
                <a16:creationId xmlns:a16="http://schemas.microsoft.com/office/drawing/2014/main" id="{5E890AF6-EBF7-4DD9-895E-EBD1D6EC33BE}"/>
              </a:ext>
            </a:extLst>
          </p:cNvPr>
          <p:cNvSpPr txBox="1">
            <a:spLocks/>
          </p:cNvSpPr>
          <p:nvPr/>
        </p:nvSpPr>
        <p:spPr>
          <a:xfrm>
            <a:off x="345347" y="1233182"/>
            <a:ext cx="11501306" cy="10805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b="1" cap="all" dirty="0"/>
              <a:t>Confronto tassazione attività commerciali delle pro loco con introiti &lt; 130.000</a:t>
            </a:r>
          </a:p>
        </p:txBody>
      </p:sp>
      <p:graphicFrame>
        <p:nvGraphicFramePr>
          <p:cNvPr id="7" name="Segnaposto contenuto 3">
            <a:extLst>
              <a:ext uri="{FF2B5EF4-FFF2-40B4-BE49-F238E27FC236}">
                <a16:creationId xmlns:a16="http://schemas.microsoft.com/office/drawing/2014/main" id="{23D5F828-9C43-4F47-BBAE-63BBB5F58B1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25477258"/>
              </p:ext>
            </p:extLst>
          </p:nvPr>
        </p:nvGraphicFramePr>
        <p:xfrm>
          <a:off x="838200" y="3028938"/>
          <a:ext cx="10515600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8213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2337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51009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/>
                        <a:t>NO APS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/>
                        <a:t>SI APS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/>
                        <a:t>Corrispettivi </a:t>
                      </a:r>
                      <a:r>
                        <a:rPr lang="it-IT" sz="1400" dirty="0"/>
                        <a:t>(manifestazioni, sagre, etc..)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 dirty="0"/>
                        <a:t>100.000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 dirty="0"/>
                        <a:t>100.000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/>
                        <a:t>Costi inerenti l’attività commerciale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 i="1" dirty="0"/>
                        <a:t>(incidenza costi 85%)      8</a:t>
                      </a:r>
                      <a:r>
                        <a:rPr lang="it-IT" dirty="0"/>
                        <a:t>5.000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 i="1" dirty="0"/>
                        <a:t>(detrazione a forfait 97% )     </a:t>
                      </a:r>
                      <a:r>
                        <a:rPr lang="it-IT" dirty="0"/>
                        <a:t>97.000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b="1" dirty="0"/>
                        <a:t>Reddito Fiscale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 b="1" dirty="0"/>
                        <a:t>15.000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 b="1" dirty="0"/>
                        <a:t>3.000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/>
                        <a:t>I.R.E.S. 24%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 dirty="0"/>
                        <a:t>3.600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 dirty="0"/>
                        <a:t>720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dirty="0"/>
                        <a:t>I.R.A.P. 3,9%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 dirty="0"/>
                        <a:t> 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b="1" dirty="0"/>
                        <a:t>TOTALE IMPOSTE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 b="1" dirty="0"/>
                        <a:t>3.600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 b="1" dirty="0"/>
                        <a:t>720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055383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>
            <a:extLst>
              <a:ext uri="{FF2B5EF4-FFF2-40B4-BE49-F238E27FC236}">
                <a16:creationId xmlns:a16="http://schemas.microsoft.com/office/drawing/2014/main" id="{A6A4CA41-CBB8-46B8-8C34-2702731345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197" y="22101"/>
            <a:ext cx="1987495" cy="273771"/>
          </a:xfrm>
        </p:spPr>
        <p:txBody>
          <a:bodyPr>
            <a:normAutofit/>
          </a:bodyPr>
          <a:lstStyle/>
          <a:p>
            <a:r>
              <a:rPr lang="it-IT" sz="800" dirty="0">
                <a:latin typeface="Arial Black" panose="020B0A04020102020204" pitchFamily="34" charset="0"/>
              </a:rPr>
              <a:t>MOSCHETTA ANGELO</a:t>
            </a:r>
          </a:p>
        </p:txBody>
      </p:sp>
      <p:pic>
        <p:nvPicPr>
          <p:cNvPr id="11" name="Segnaposto contenuto 10">
            <a:extLst>
              <a:ext uri="{FF2B5EF4-FFF2-40B4-BE49-F238E27FC236}">
                <a16:creationId xmlns:a16="http://schemas.microsoft.com/office/drawing/2014/main" id="{C25B2883-38B8-41A6-AFA8-A6FA019613D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6198" y="273771"/>
            <a:ext cx="1987494" cy="7077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itolo 1">
            <a:extLst>
              <a:ext uri="{FF2B5EF4-FFF2-40B4-BE49-F238E27FC236}">
                <a16:creationId xmlns:a16="http://schemas.microsoft.com/office/drawing/2014/main" id="{5E890AF6-EBF7-4DD9-895E-EBD1D6EC33BE}"/>
              </a:ext>
            </a:extLst>
          </p:cNvPr>
          <p:cNvSpPr txBox="1">
            <a:spLocks/>
          </p:cNvSpPr>
          <p:nvPr/>
        </p:nvSpPr>
        <p:spPr>
          <a:xfrm>
            <a:off x="345347" y="1233182"/>
            <a:ext cx="11501306" cy="10805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b="1" cap="all" dirty="0"/>
              <a:t>Confronto tassazione attività commerciali delle pro loco con introiti &lt; 130.000</a:t>
            </a:r>
          </a:p>
        </p:txBody>
      </p:sp>
      <p:graphicFrame>
        <p:nvGraphicFramePr>
          <p:cNvPr id="7" name="Segnaposto contenuto 3">
            <a:extLst>
              <a:ext uri="{FF2B5EF4-FFF2-40B4-BE49-F238E27FC236}">
                <a16:creationId xmlns:a16="http://schemas.microsoft.com/office/drawing/2014/main" id="{23D5F828-9C43-4F47-BBAE-63BBB5F58B1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41133609"/>
              </p:ext>
            </p:extLst>
          </p:nvPr>
        </p:nvGraphicFramePr>
        <p:xfrm>
          <a:off x="838200" y="3028938"/>
          <a:ext cx="10515600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8213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2337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51009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/>
                        <a:t>NO APS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/>
                        <a:t>SI APS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/>
                        <a:t>Corrispettivi </a:t>
                      </a:r>
                      <a:r>
                        <a:rPr lang="it-IT" sz="1400" dirty="0"/>
                        <a:t>(manifestazioni, sagre, etc..)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 dirty="0"/>
                        <a:t>100.000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 dirty="0"/>
                        <a:t>100.000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/>
                        <a:t>Costi inerenti l’attività commerciale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 i="1" dirty="0"/>
                        <a:t>(incidenza costi 75%)      </a:t>
                      </a:r>
                      <a:r>
                        <a:rPr lang="it-IT" dirty="0"/>
                        <a:t>75.000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 i="1" dirty="0"/>
                        <a:t>(detrazione a forfait 97% )     </a:t>
                      </a:r>
                      <a:r>
                        <a:rPr lang="it-IT" dirty="0"/>
                        <a:t>97.000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b="1" dirty="0"/>
                        <a:t>Reddito Fiscale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 b="1" dirty="0"/>
                        <a:t>25.000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 b="1" dirty="0"/>
                        <a:t>3.000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/>
                        <a:t>I.R.E.S. 24%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 dirty="0"/>
                        <a:t>6.000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 dirty="0"/>
                        <a:t>720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dirty="0"/>
                        <a:t>I.R.A.P. 3,9%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b="1" dirty="0"/>
                        <a:t>TOTALE IMPOSTE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 b="1" dirty="0"/>
                        <a:t>6.000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 b="1" dirty="0"/>
                        <a:t>720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77489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>
            <a:extLst>
              <a:ext uri="{FF2B5EF4-FFF2-40B4-BE49-F238E27FC236}">
                <a16:creationId xmlns:a16="http://schemas.microsoft.com/office/drawing/2014/main" id="{A6A4CA41-CBB8-46B8-8C34-2702731345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197" y="22101"/>
            <a:ext cx="1987495" cy="273771"/>
          </a:xfrm>
        </p:spPr>
        <p:txBody>
          <a:bodyPr>
            <a:normAutofit/>
          </a:bodyPr>
          <a:lstStyle/>
          <a:p>
            <a:r>
              <a:rPr lang="it-IT" sz="800" dirty="0">
                <a:latin typeface="Arial Black" panose="020B0A04020102020204" pitchFamily="34" charset="0"/>
              </a:rPr>
              <a:t>MOSCHETTA ANGELO</a:t>
            </a:r>
          </a:p>
        </p:txBody>
      </p:sp>
      <p:pic>
        <p:nvPicPr>
          <p:cNvPr id="11" name="Segnaposto contenuto 10">
            <a:extLst>
              <a:ext uri="{FF2B5EF4-FFF2-40B4-BE49-F238E27FC236}">
                <a16:creationId xmlns:a16="http://schemas.microsoft.com/office/drawing/2014/main" id="{C25B2883-38B8-41A6-AFA8-A6FA019613D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6198" y="273771"/>
            <a:ext cx="1987494" cy="7077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itolo 1">
            <a:extLst>
              <a:ext uri="{FF2B5EF4-FFF2-40B4-BE49-F238E27FC236}">
                <a16:creationId xmlns:a16="http://schemas.microsoft.com/office/drawing/2014/main" id="{5E890AF6-EBF7-4DD9-895E-EBD1D6EC33BE}"/>
              </a:ext>
            </a:extLst>
          </p:cNvPr>
          <p:cNvSpPr txBox="1">
            <a:spLocks/>
          </p:cNvSpPr>
          <p:nvPr/>
        </p:nvSpPr>
        <p:spPr>
          <a:xfrm>
            <a:off x="345347" y="1233182"/>
            <a:ext cx="11501306" cy="10805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b="1" cap="all" dirty="0"/>
              <a:t>Confronto tassazione attività commerciali delle pro loco con introiti &gt; 130.000</a:t>
            </a:r>
          </a:p>
        </p:txBody>
      </p:sp>
      <p:graphicFrame>
        <p:nvGraphicFramePr>
          <p:cNvPr id="7" name="Segnaposto contenuto 3">
            <a:extLst>
              <a:ext uri="{FF2B5EF4-FFF2-40B4-BE49-F238E27FC236}">
                <a16:creationId xmlns:a16="http://schemas.microsoft.com/office/drawing/2014/main" id="{23D5F828-9C43-4F47-BBAE-63BBB5F58B1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80637545"/>
              </p:ext>
            </p:extLst>
          </p:nvPr>
        </p:nvGraphicFramePr>
        <p:xfrm>
          <a:off x="838200" y="3028938"/>
          <a:ext cx="10515600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8213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2337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51009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/>
                        <a:t>NO APS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/>
                        <a:t>SI APS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/>
                        <a:t>Corrispettivi </a:t>
                      </a:r>
                      <a:r>
                        <a:rPr lang="it-IT" sz="1400" dirty="0"/>
                        <a:t>(manifestazioni, sagre, etc..)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 dirty="0"/>
                        <a:t>250.000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 dirty="0"/>
                        <a:t>250.000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/>
                        <a:t>Costi inerenti l’attività commerciale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 i="1" dirty="0"/>
                        <a:t>(incidenza costi 85%) </a:t>
                      </a:r>
                      <a:r>
                        <a:rPr lang="it-IT" i="0" dirty="0"/>
                        <a:t>212</a:t>
                      </a:r>
                      <a:r>
                        <a:rPr lang="it-IT" dirty="0"/>
                        <a:t>.500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 i="1" dirty="0"/>
                        <a:t>(</a:t>
                      </a:r>
                      <a:r>
                        <a:rPr lang="it-IT" i="1" dirty="0" err="1"/>
                        <a:t>detr</a:t>
                      </a:r>
                      <a:r>
                        <a:rPr lang="it-IT" i="1" dirty="0"/>
                        <a:t>. </a:t>
                      </a:r>
                      <a:r>
                        <a:rPr lang="it-IT" i="1" dirty="0" err="1"/>
                        <a:t>forf</a:t>
                      </a:r>
                      <a:r>
                        <a:rPr lang="it-IT" i="1" dirty="0"/>
                        <a:t>. servizi )     </a:t>
                      </a:r>
                      <a:r>
                        <a:rPr lang="it-IT" i="0" dirty="0"/>
                        <a:t>228.9</a:t>
                      </a:r>
                      <a:r>
                        <a:rPr lang="it-IT" dirty="0"/>
                        <a:t>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b="1" dirty="0"/>
                        <a:t>Reddito Fiscale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 b="1" dirty="0"/>
                        <a:t>37.500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 b="1" dirty="0"/>
                        <a:t>21.100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/>
                        <a:t>I.R.E.S. 24%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 dirty="0"/>
                        <a:t>9.000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 dirty="0"/>
                        <a:t>5.064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dirty="0"/>
                        <a:t>I.R.A.P. 3,9%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 dirty="0"/>
                        <a:t>1.150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 dirty="0"/>
                        <a:t>519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b="1" dirty="0"/>
                        <a:t>TOTALE IMPOSTE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 b="1" dirty="0"/>
                        <a:t>10.150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 b="1" dirty="0"/>
                        <a:t>5.583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46348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>
            <a:extLst>
              <a:ext uri="{FF2B5EF4-FFF2-40B4-BE49-F238E27FC236}">
                <a16:creationId xmlns:a16="http://schemas.microsoft.com/office/drawing/2014/main" id="{A6A4CA41-CBB8-46B8-8C34-2702731345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197" y="22101"/>
            <a:ext cx="1987495" cy="273771"/>
          </a:xfrm>
        </p:spPr>
        <p:txBody>
          <a:bodyPr>
            <a:normAutofit/>
          </a:bodyPr>
          <a:lstStyle/>
          <a:p>
            <a:r>
              <a:rPr lang="it-IT" sz="800" dirty="0">
                <a:latin typeface="Arial Black" panose="020B0A04020102020204" pitchFamily="34" charset="0"/>
              </a:rPr>
              <a:t>MOSCHETTA ANGELO</a:t>
            </a:r>
          </a:p>
        </p:txBody>
      </p:sp>
      <p:pic>
        <p:nvPicPr>
          <p:cNvPr id="11" name="Segnaposto contenuto 10">
            <a:extLst>
              <a:ext uri="{FF2B5EF4-FFF2-40B4-BE49-F238E27FC236}">
                <a16:creationId xmlns:a16="http://schemas.microsoft.com/office/drawing/2014/main" id="{C25B2883-38B8-41A6-AFA8-A6FA019613D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6198" y="273771"/>
            <a:ext cx="1987494" cy="7077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itolo 1">
            <a:extLst>
              <a:ext uri="{FF2B5EF4-FFF2-40B4-BE49-F238E27FC236}">
                <a16:creationId xmlns:a16="http://schemas.microsoft.com/office/drawing/2014/main" id="{5E890AF6-EBF7-4DD9-895E-EBD1D6EC33BE}"/>
              </a:ext>
            </a:extLst>
          </p:cNvPr>
          <p:cNvSpPr txBox="1">
            <a:spLocks/>
          </p:cNvSpPr>
          <p:nvPr/>
        </p:nvSpPr>
        <p:spPr>
          <a:xfrm>
            <a:off x="345347" y="1233182"/>
            <a:ext cx="11501306" cy="10805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b="1" cap="all" dirty="0"/>
              <a:t>Confronto tassazione attività commerciali delle pro loco con introiti &gt; 130.000</a:t>
            </a:r>
          </a:p>
        </p:txBody>
      </p:sp>
      <p:graphicFrame>
        <p:nvGraphicFramePr>
          <p:cNvPr id="7" name="Segnaposto contenuto 3">
            <a:extLst>
              <a:ext uri="{FF2B5EF4-FFF2-40B4-BE49-F238E27FC236}">
                <a16:creationId xmlns:a16="http://schemas.microsoft.com/office/drawing/2014/main" id="{23D5F828-9C43-4F47-BBAE-63BBB5F58B1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89459416"/>
              </p:ext>
            </p:extLst>
          </p:nvPr>
        </p:nvGraphicFramePr>
        <p:xfrm>
          <a:off x="838200" y="3028938"/>
          <a:ext cx="10515600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8213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2337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51009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/>
                        <a:t>NO APS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/>
                        <a:t>SI APS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/>
                        <a:t>Corrispettivi </a:t>
                      </a:r>
                      <a:r>
                        <a:rPr lang="it-IT" sz="1400" dirty="0"/>
                        <a:t>(manifestazioni, sagre, etc..)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 dirty="0"/>
                        <a:t>250.000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 dirty="0"/>
                        <a:t>250.000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/>
                        <a:t>Costi inerenti l’attività commerciale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 i="1" dirty="0"/>
                        <a:t>(incidenza costi 75%) </a:t>
                      </a:r>
                      <a:r>
                        <a:rPr lang="it-IT" i="0" dirty="0"/>
                        <a:t>187</a:t>
                      </a:r>
                      <a:r>
                        <a:rPr lang="it-IT" dirty="0"/>
                        <a:t>.500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 i="1" dirty="0"/>
                        <a:t>(</a:t>
                      </a:r>
                      <a:r>
                        <a:rPr lang="it-IT" i="1" dirty="0" err="1"/>
                        <a:t>detr</a:t>
                      </a:r>
                      <a:r>
                        <a:rPr lang="it-IT" i="1" dirty="0"/>
                        <a:t>. </a:t>
                      </a:r>
                      <a:r>
                        <a:rPr lang="it-IT" i="1" dirty="0" err="1"/>
                        <a:t>forf</a:t>
                      </a:r>
                      <a:r>
                        <a:rPr lang="it-IT" i="1" dirty="0"/>
                        <a:t>. servizi )     </a:t>
                      </a:r>
                      <a:r>
                        <a:rPr lang="it-IT" i="0" dirty="0"/>
                        <a:t>228.9</a:t>
                      </a:r>
                      <a:r>
                        <a:rPr lang="it-IT" dirty="0"/>
                        <a:t>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b="1" dirty="0"/>
                        <a:t>Reddito Fiscale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 b="1" dirty="0"/>
                        <a:t>62.500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 b="1" dirty="0"/>
                        <a:t>21.100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/>
                        <a:t>I.R.E.S. 24%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 dirty="0"/>
                        <a:t>15.000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 dirty="0"/>
                        <a:t>5.064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dirty="0"/>
                        <a:t>I.R.A.P. 3,9%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 dirty="0"/>
                        <a:t>2.125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 dirty="0"/>
                        <a:t>511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b="1" dirty="0"/>
                        <a:t>TOTALE IMPOSTE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 b="1" dirty="0"/>
                        <a:t>17.125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 b="1" dirty="0"/>
                        <a:t>5.575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99549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312CC2E-D6CA-4F75-8B83-B4395645C3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899822"/>
            <a:ext cx="10515600" cy="666720"/>
          </a:xfrm>
        </p:spPr>
        <p:txBody>
          <a:bodyPr>
            <a:noAutofit/>
          </a:bodyPr>
          <a:lstStyle/>
          <a:p>
            <a:r>
              <a:rPr lang="it-IT" sz="2200" b="1" i="1" dirty="0">
                <a:solidFill>
                  <a:srgbClr val="FF0000"/>
                </a:solidFill>
              </a:rPr>
              <a:t>Valutazioni di carattere fiscale per l’iscrizione nel RUNTS da parte delle Pro Loco  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219AFD45-F43F-477A-B45A-A2BE3B38F2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63885"/>
            <a:ext cx="10515600" cy="4994115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it-IT" sz="3300" i="1" dirty="0"/>
              <a:t>La Pro Loco svolge attività di natura commerciale?</a:t>
            </a:r>
          </a:p>
          <a:p>
            <a:pPr marL="0" indent="0">
              <a:buNone/>
            </a:pPr>
            <a:endParaRPr lang="it-IT" sz="3300" dirty="0"/>
          </a:p>
          <a:p>
            <a:pPr algn="just">
              <a:buFont typeface="Wingdings" panose="05000000000000000000" pitchFamily="2" charset="2"/>
              <a:buChar char="Ø"/>
            </a:pPr>
            <a:r>
              <a:rPr lang="it-IT" sz="3800" dirty="0"/>
              <a:t>Si</a:t>
            </a:r>
            <a:r>
              <a:rPr lang="it-IT" dirty="0"/>
              <a:t>, ma il margine di ricarico è pari o inferiore al 5% (ricavi 50.000 con costi non inferiori a 47.500), in questo caso i ricavi non concorrono alla formazione del reddito e pertanto vengono parificati alle entrate di natura istituzionale e non di natura commerciale;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it-IT" sz="4100" dirty="0"/>
              <a:t>Si</a:t>
            </a:r>
            <a:r>
              <a:rPr lang="it-IT" dirty="0"/>
              <a:t>, il margine di ricarico è superiore al 5% ed i ricavi sono pari o inferiori a 130.000 euro, in questo caso il reddito sarà pari al 3% dei ricavi e non verrà applicata l’IVA;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it-IT" sz="4100" dirty="0"/>
              <a:t>Si</a:t>
            </a:r>
            <a:r>
              <a:rPr lang="it-IT" dirty="0"/>
              <a:t>, il margine di ricarico è superiore al 5% ed i ricavi sono superiori a 130.000 euro, in questo caso il reddito sarà pari alle % dei ricavi previste dall’art. 80 del D Lgs 117/2017 e dovrà  essere applicata l’IVA normalmente (IVA vendite - IVA acquisti);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it-IT" sz="4100" dirty="0"/>
              <a:t>No</a:t>
            </a:r>
            <a:r>
              <a:rPr lang="it-IT" dirty="0"/>
              <a:t>, non avendo nessuna agevolazione ai fini fiscali la convenienza potrebbe derivare dal fatto che eventuali collaborazioni con gli Enti Locali saranno agevolate a seguito di una maggiore trasparenza dovuta all’iscrizione nel RUNTS. </a:t>
            </a:r>
          </a:p>
          <a:p>
            <a:pPr marL="0" indent="0" algn="just">
              <a:buNone/>
            </a:pPr>
            <a:r>
              <a:rPr lang="it-IT" dirty="0"/>
              <a:t>	</a:t>
            </a:r>
          </a:p>
        </p:txBody>
      </p:sp>
      <p:pic>
        <p:nvPicPr>
          <p:cNvPr id="4" name="Segnaposto contenuto 10">
            <a:extLst>
              <a:ext uri="{FF2B5EF4-FFF2-40B4-BE49-F238E27FC236}">
                <a16:creationId xmlns:a16="http://schemas.microsoft.com/office/drawing/2014/main" id="{B7F28995-554F-41D0-A0F0-2AC29417934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6198" y="273771"/>
            <a:ext cx="1987494" cy="7077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olo 3">
            <a:extLst>
              <a:ext uri="{FF2B5EF4-FFF2-40B4-BE49-F238E27FC236}">
                <a16:creationId xmlns:a16="http://schemas.microsoft.com/office/drawing/2014/main" id="{4F2E854F-4830-4996-8F57-EEAD7E5D311E}"/>
              </a:ext>
            </a:extLst>
          </p:cNvPr>
          <p:cNvSpPr txBox="1">
            <a:spLocks/>
          </p:cNvSpPr>
          <p:nvPr/>
        </p:nvSpPr>
        <p:spPr>
          <a:xfrm>
            <a:off x="76197" y="22101"/>
            <a:ext cx="1987495" cy="27377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800">
                <a:latin typeface="Arial Black" panose="020B0A04020102020204" pitchFamily="34" charset="0"/>
              </a:rPr>
              <a:t>MOSCHETTA ANGELO</a:t>
            </a:r>
            <a:endParaRPr lang="it-IT" sz="800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79414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>
            <a:extLst>
              <a:ext uri="{FF2B5EF4-FFF2-40B4-BE49-F238E27FC236}">
                <a16:creationId xmlns:a16="http://schemas.microsoft.com/office/drawing/2014/main" id="{A6A4CA41-CBB8-46B8-8C34-2702731345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197" y="22101"/>
            <a:ext cx="1987495" cy="273771"/>
          </a:xfrm>
        </p:spPr>
        <p:txBody>
          <a:bodyPr>
            <a:normAutofit/>
          </a:bodyPr>
          <a:lstStyle/>
          <a:p>
            <a:r>
              <a:rPr lang="it-IT" sz="800" dirty="0">
                <a:latin typeface="Arial Black" panose="020B0A04020102020204" pitchFamily="34" charset="0"/>
              </a:rPr>
              <a:t>MOSCHETTA ANGELO</a:t>
            </a:r>
          </a:p>
        </p:txBody>
      </p:sp>
      <p:pic>
        <p:nvPicPr>
          <p:cNvPr id="11" name="Segnaposto contenuto 10">
            <a:extLst>
              <a:ext uri="{FF2B5EF4-FFF2-40B4-BE49-F238E27FC236}">
                <a16:creationId xmlns:a16="http://schemas.microsoft.com/office/drawing/2014/main" id="{C25B2883-38B8-41A6-AFA8-A6FA019613D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6198" y="273771"/>
            <a:ext cx="1987494" cy="7077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itolo 1">
            <a:extLst>
              <a:ext uri="{FF2B5EF4-FFF2-40B4-BE49-F238E27FC236}">
                <a16:creationId xmlns:a16="http://schemas.microsoft.com/office/drawing/2014/main" id="{5E890AF6-EBF7-4DD9-895E-EBD1D6EC33BE}"/>
              </a:ext>
            </a:extLst>
          </p:cNvPr>
          <p:cNvSpPr txBox="1">
            <a:spLocks/>
          </p:cNvSpPr>
          <p:nvPr/>
        </p:nvSpPr>
        <p:spPr>
          <a:xfrm>
            <a:off x="345348" y="981512"/>
            <a:ext cx="11501306" cy="6886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b="1" cap="all" dirty="0"/>
              <a:t>Test prevalenza </a:t>
            </a:r>
            <a:r>
              <a:rPr lang="it-IT" b="1" cap="all" dirty="0" err="1"/>
              <a:t>attivita’</a:t>
            </a:r>
            <a:r>
              <a:rPr lang="it-IT" b="1" cap="all" dirty="0"/>
              <a:t> commerciale</a:t>
            </a:r>
          </a:p>
        </p:txBody>
      </p:sp>
      <p:graphicFrame>
        <p:nvGraphicFramePr>
          <p:cNvPr id="2" name="Oggetto 1">
            <a:extLst>
              <a:ext uri="{FF2B5EF4-FFF2-40B4-BE49-F238E27FC236}">
                <a16:creationId xmlns:a16="http://schemas.microsoft.com/office/drawing/2014/main" id="{242680D5-25F5-4FD1-A110-6EDF60C1B5D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83218220"/>
              </p:ext>
            </p:extLst>
          </p:nvPr>
        </p:nvGraphicFramePr>
        <p:xfrm>
          <a:off x="2012867" y="1667152"/>
          <a:ext cx="8166265" cy="50754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0" name="Worksheet" r:id="rId4" imgW="10477462" imgH="7429602" progId="Excel.Sheet.12">
                  <p:embed/>
                </p:oleObj>
              </mc:Choice>
              <mc:Fallback>
                <p:oleObj name="Worksheet" r:id="rId4" imgW="10477462" imgH="7429602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012867" y="1667152"/>
                        <a:ext cx="8166265" cy="507548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25252464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310</TotalTime>
  <Words>1432</Words>
  <Application>Microsoft Office PowerPoint</Application>
  <PresentationFormat>Widescreen</PresentationFormat>
  <Paragraphs>159</Paragraphs>
  <Slides>12</Slides>
  <Notes>0</Notes>
  <HiddenSlides>0</HiddenSlides>
  <MMClips>0</MMClips>
  <ScaleCrop>false</ScaleCrop>
  <HeadingPairs>
    <vt:vector size="8" baseType="variant">
      <vt:variant>
        <vt:lpstr>Caratteri utilizzati</vt:lpstr>
      </vt:variant>
      <vt:variant>
        <vt:i4>5</vt:i4>
      </vt:variant>
      <vt:variant>
        <vt:lpstr>Tema</vt:lpstr>
      </vt:variant>
      <vt:variant>
        <vt:i4>1</vt:i4>
      </vt:variant>
      <vt:variant>
        <vt:lpstr>Server OLE incorporati</vt:lpstr>
      </vt:variant>
      <vt:variant>
        <vt:i4>1</vt:i4>
      </vt:variant>
      <vt:variant>
        <vt:lpstr>Titoli diapositive</vt:lpstr>
      </vt:variant>
      <vt:variant>
        <vt:i4>12</vt:i4>
      </vt:variant>
    </vt:vector>
  </HeadingPairs>
  <TitlesOfParts>
    <vt:vector size="19" baseType="lpstr">
      <vt:lpstr>Arial</vt:lpstr>
      <vt:lpstr>Arial Black</vt:lpstr>
      <vt:lpstr>Calibri</vt:lpstr>
      <vt:lpstr>Calibri Light</vt:lpstr>
      <vt:lpstr>Wingdings</vt:lpstr>
      <vt:lpstr>Tema di Office</vt:lpstr>
      <vt:lpstr>Worksheet</vt:lpstr>
      <vt:lpstr>MOSCHETTA ANGELO</vt:lpstr>
      <vt:lpstr>MOSCHETTA ANGELO</vt:lpstr>
      <vt:lpstr>MOSCHETTA ANGELO</vt:lpstr>
      <vt:lpstr>MOSCHETTA ANGELO</vt:lpstr>
      <vt:lpstr>MOSCHETTA ANGELO</vt:lpstr>
      <vt:lpstr>MOSCHETTA ANGELO</vt:lpstr>
      <vt:lpstr>MOSCHETTA ANGELO</vt:lpstr>
      <vt:lpstr>Valutazioni di carattere fiscale per l’iscrizione nel RUNTS da parte delle Pro Loco  </vt:lpstr>
      <vt:lpstr>MOSCHETTA ANGELO</vt:lpstr>
      <vt:lpstr>Nuovi adempimenti di natura civilistica da parte delle Pro Loco che verranno iscritte nel RUNTS </vt:lpstr>
      <vt:lpstr>MOSCHETTA ANGELO</vt:lpstr>
      <vt:lpstr>MOSCHETTA ANGELO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ASSOCIAZIONE PRO LOCO</dc:title>
  <dc:creator>MATTIA</dc:creator>
  <cp:lastModifiedBy>ANGELO</cp:lastModifiedBy>
  <cp:revision>65</cp:revision>
  <cp:lastPrinted>2020-06-06T08:46:56Z</cp:lastPrinted>
  <dcterms:created xsi:type="dcterms:W3CDTF">2018-11-14T16:53:02Z</dcterms:created>
  <dcterms:modified xsi:type="dcterms:W3CDTF">2020-06-06T08:51:53Z</dcterms:modified>
</cp:coreProperties>
</file>