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6" r:id="rId1"/>
  </p:sldMasterIdLst>
  <p:notesMasterIdLst>
    <p:notesMasterId r:id="rId65"/>
  </p:notesMasterIdLst>
  <p:handoutMasterIdLst>
    <p:handoutMasterId r:id="rId66"/>
  </p:handoutMasterIdLst>
  <p:sldIdLst>
    <p:sldId id="256" r:id="rId2"/>
    <p:sldId id="543" r:id="rId3"/>
    <p:sldId id="542" r:id="rId4"/>
    <p:sldId id="556" r:id="rId5"/>
    <p:sldId id="557" r:id="rId6"/>
    <p:sldId id="559" r:id="rId7"/>
    <p:sldId id="554" r:id="rId8"/>
    <p:sldId id="579" r:id="rId9"/>
    <p:sldId id="580" r:id="rId10"/>
    <p:sldId id="566" r:id="rId11"/>
    <p:sldId id="560" r:id="rId12"/>
    <p:sldId id="561" r:id="rId13"/>
    <p:sldId id="562" r:id="rId14"/>
    <p:sldId id="563" r:id="rId15"/>
    <p:sldId id="564" r:id="rId16"/>
    <p:sldId id="565" r:id="rId17"/>
    <p:sldId id="570" r:id="rId18"/>
    <p:sldId id="571" r:id="rId19"/>
    <p:sldId id="572" r:id="rId20"/>
    <p:sldId id="481" r:id="rId21"/>
    <p:sldId id="568" r:id="rId22"/>
    <p:sldId id="569" r:id="rId23"/>
    <p:sldId id="573" r:id="rId24"/>
    <p:sldId id="574" r:id="rId25"/>
    <p:sldId id="575" r:id="rId26"/>
    <p:sldId id="576" r:id="rId27"/>
    <p:sldId id="578" r:id="rId28"/>
    <p:sldId id="577" r:id="rId29"/>
    <p:sldId id="567" r:id="rId30"/>
    <p:sldId id="413" r:id="rId31"/>
    <p:sldId id="516" r:id="rId32"/>
    <p:sldId id="518" r:id="rId33"/>
    <p:sldId id="519" r:id="rId34"/>
    <p:sldId id="520" r:id="rId35"/>
    <p:sldId id="521" r:id="rId36"/>
    <p:sldId id="522" r:id="rId37"/>
    <p:sldId id="545" r:id="rId38"/>
    <p:sldId id="523" r:id="rId39"/>
    <p:sldId id="524" r:id="rId40"/>
    <p:sldId id="525" r:id="rId41"/>
    <p:sldId id="526" r:id="rId42"/>
    <p:sldId id="527" r:id="rId43"/>
    <p:sldId id="528" r:id="rId44"/>
    <p:sldId id="529" r:id="rId45"/>
    <p:sldId id="530" r:id="rId46"/>
    <p:sldId id="531" r:id="rId47"/>
    <p:sldId id="532" r:id="rId48"/>
    <p:sldId id="533" r:id="rId49"/>
    <p:sldId id="534" r:id="rId50"/>
    <p:sldId id="535" r:id="rId51"/>
    <p:sldId id="536" r:id="rId52"/>
    <p:sldId id="537" r:id="rId53"/>
    <p:sldId id="538" r:id="rId54"/>
    <p:sldId id="539" r:id="rId55"/>
    <p:sldId id="540" r:id="rId56"/>
    <p:sldId id="547" r:id="rId57"/>
    <p:sldId id="548" r:id="rId58"/>
    <p:sldId id="549" r:id="rId59"/>
    <p:sldId id="550" r:id="rId60"/>
    <p:sldId id="551" r:id="rId61"/>
    <p:sldId id="552" r:id="rId62"/>
    <p:sldId id="546" r:id="rId63"/>
    <p:sldId id="541" r:id="rId64"/>
  </p:sldIdLst>
  <p:sldSz cx="9144000" cy="6858000" type="screen4x3"/>
  <p:notesSz cx="6670675" cy="98028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35758FB7-9AC5-4552-8A53-C91805E547FA}" styleName="Stile con tema 1 - Colore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38B1855-1B75-4FBE-930C-398BA8C253C6}" styleName="Stile con tema 2 - Colore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AF606853-7671-496A-8E4F-DF71F8EC918B}" styleName="Stile scuro 1 - Colore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8FB837D-C827-4EFA-A057-4D05807E0F7C}" styleName="Stile con tema 1 - Colore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5057" autoAdjust="0"/>
  </p:normalViewPr>
  <p:slideViewPr>
    <p:cSldViewPr>
      <p:cViewPr varScale="1">
        <p:scale>
          <a:sx n="107" d="100"/>
          <a:sy n="107" d="100"/>
        </p:scale>
        <p:origin x="-165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5" d="100"/>
          <a:sy n="85" d="100"/>
        </p:scale>
        <p:origin x="-3786" y="-84"/>
      </p:cViewPr>
      <p:guideLst>
        <p:guide orient="horz" pos="3088"/>
        <p:guide pos="2101"/>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890626" cy="490141"/>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778505" y="0"/>
            <a:ext cx="2890626" cy="490141"/>
          </a:xfrm>
          <a:prstGeom prst="rect">
            <a:avLst/>
          </a:prstGeom>
        </p:spPr>
        <p:txBody>
          <a:bodyPr vert="horz" lIns="91440" tIns="45720" rIns="91440" bIns="45720" rtlCol="0"/>
          <a:lstStyle>
            <a:lvl1pPr algn="r">
              <a:defRPr sz="1200"/>
            </a:lvl1pPr>
          </a:lstStyle>
          <a:p>
            <a:fld id="{D67134CA-B86F-46B0-B8AB-7F55775EC4A7}" type="datetimeFigureOut">
              <a:rPr lang="it-IT" smtClean="0"/>
              <a:pPr/>
              <a:t>01/12/2017</a:t>
            </a:fld>
            <a:endParaRPr lang="it-IT"/>
          </a:p>
        </p:txBody>
      </p:sp>
      <p:sp>
        <p:nvSpPr>
          <p:cNvPr id="4" name="Segnaposto piè di pagina 3"/>
          <p:cNvSpPr>
            <a:spLocks noGrp="1"/>
          </p:cNvSpPr>
          <p:nvPr>
            <p:ph type="ftr" sz="quarter" idx="2"/>
          </p:nvPr>
        </p:nvSpPr>
        <p:spPr>
          <a:xfrm>
            <a:off x="0" y="9310971"/>
            <a:ext cx="2890626" cy="490141"/>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778505" y="9310971"/>
            <a:ext cx="2890626" cy="490141"/>
          </a:xfrm>
          <a:prstGeom prst="rect">
            <a:avLst/>
          </a:prstGeom>
        </p:spPr>
        <p:txBody>
          <a:bodyPr vert="horz" lIns="91440" tIns="45720" rIns="91440" bIns="45720" rtlCol="0" anchor="b"/>
          <a:lstStyle>
            <a:lvl1pPr algn="r">
              <a:defRPr sz="1200"/>
            </a:lvl1pPr>
          </a:lstStyle>
          <a:p>
            <a:fld id="{CA00C127-32BB-40F4-B0B5-D212091387C6}" type="slidenum">
              <a:rPr lang="it-IT" smtClean="0"/>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890626" cy="490141"/>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a:xfrm>
            <a:off x="3778505" y="0"/>
            <a:ext cx="2890626" cy="490141"/>
          </a:xfrm>
          <a:prstGeom prst="rect">
            <a:avLst/>
          </a:prstGeom>
        </p:spPr>
        <p:txBody>
          <a:bodyPr vert="horz" lIns="91440" tIns="45720" rIns="91440" bIns="45720" rtlCol="0"/>
          <a:lstStyle>
            <a:lvl1pPr algn="r">
              <a:defRPr sz="1200"/>
            </a:lvl1pPr>
          </a:lstStyle>
          <a:p>
            <a:fld id="{566DE123-4C98-4A06-9DAF-F254C7423BCD}" type="datetimeFigureOut">
              <a:rPr lang="it-IT" smtClean="0"/>
              <a:pPr/>
              <a:t>01/12/2017</a:t>
            </a:fld>
            <a:endParaRPr lang="it-IT" dirty="0"/>
          </a:p>
        </p:txBody>
      </p:sp>
      <p:sp>
        <p:nvSpPr>
          <p:cNvPr id="4" name="Segnaposto immagine diapositiva 3"/>
          <p:cNvSpPr>
            <a:spLocks noGrp="1" noRot="1" noChangeAspect="1"/>
          </p:cNvSpPr>
          <p:nvPr>
            <p:ph type="sldImg" idx="2"/>
          </p:nvPr>
        </p:nvSpPr>
        <p:spPr>
          <a:xfrm>
            <a:off x="884238" y="735013"/>
            <a:ext cx="4902200" cy="3676650"/>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67068" y="4656336"/>
            <a:ext cx="5336540" cy="4411266"/>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310971"/>
            <a:ext cx="2890626" cy="490141"/>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3778505" y="9310971"/>
            <a:ext cx="2890626" cy="490141"/>
          </a:xfrm>
          <a:prstGeom prst="rect">
            <a:avLst/>
          </a:prstGeom>
        </p:spPr>
        <p:txBody>
          <a:bodyPr vert="horz" lIns="91440" tIns="45720" rIns="91440" bIns="45720" rtlCol="0" anchor="b"/>
          <a:lstStyle>
            <a:lvl1pPr algn="r">
              <a:defRPr sz="1200"/>
            </a:lvl1pPr>
          </a:lstStyle>
          <a:p>
            <a:fld id="{7FA783B1-D133-4E9F-8109-63B7865CA300}" type="slidenum">
              <a:rPr lang="it-IT" smtClean="0"/>
              <a:pPr/>
              <a:t>‹N›</a:t>
            </a:fld>
            <a:endParaRPr lang="it-IT" dirty="0"/>
          </a:p>
        </p:txBody>
      </p:sp>
    </p:spTree>
    <p:extLst>
      <p:ext uri="{BB962C8B-B14F-4D97-AF65-F5344CB8AC3E}">
        <p14:creationId xmlns:p14="http://schemas.microsoft.com/office/powerpoint/2010/main" xmlns="" val="36075529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1</a:t>
            </a:fld>
            <a:endParaRPr lang="it-IT"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12</a:t>
            </a:fld>
            <a:endParaRPr lang="it-IT"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13</a:t>
            </a:fld>
            <a:endParaRPr lang="it-IT"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14</a:t>
            </a:fld>
            <a:endParaRPr lang="it-IT"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15</a:t>
            </a:fld>
            <a:endParaRPr lang="it-IT"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16</a:t>
            </a:fld>
            <a:endParaRPr lang="it-IT"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17</a:t>
            </a:fld>
            <a:endParaRPr lang="it-IT"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18</a:t>
            </a:fld>
            <a:endParaRPr lang="it-IT"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19</a:t>
            </a:fld>
            <a:endParaRPr lang="it-IT"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21</a:t>
            </a:fld>
            <a:endParaRPr lang="it-IT"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22</a:t>
            </a:fld>
            <a:endParaRPr lang="it-IT"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3</a:t>
            </a:fld>
            <a:endParaRPr lang="it-IT"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23</a:t>
            </a:fld>
            <a:endParaRPr lang="it-IT"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24</a:t>
            </a:fld>
            <a:endParaRPr lang="it-IT"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25</a:t>
            </a:fld>
            <a:endParaRPr lang="it-IT"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26</a:t>
            </a:fld>
            <a:endParaRPr lang="it-IT"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27</a:t>
            </a:fld>
            <a:endParaRPr lang="it-IT"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28</a:t>
            </a:fld>
            <a:endParaRPr lang="it-IT"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30</a:t>
            </a:fld>
            <a:endParaRPr lang="it-IT"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31</a:t>
            </a:fld>
            <a:endParaRPr lang="it-IT"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32</a:t>
            </a:fld>
            <a:endParaRPr lang="it-IT"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33</a:t>
            </a:fld>
            <a:endParaRPr lang="it-IT"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4</a:t>
            </a:fld>
            <a:endParaRPr lang="it-IT"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34</a:t>
            </a:fld>
            <a:endParaRPr lang="it-IT"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35</a:t>
            </a:fld>
            <a:endParaRPr lang="it-IT"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36</a:t>
            </a:fld>
            <a:endParaRPr lang="it-IT"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37</a:t>
            </a:fld>
            <a:endParaRPr lang="it-IT"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38</a:t>
            </a:fld>
            <a:endParaRPr lang="it-IT"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39</a:t>
            </a:fld>
            <a:endParaRPr lang="it-IT"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40</a:t>
            </a:fld>
            <a:endParaRPr lang="it-IT"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41</a:t>
            </a:fld>
            <a:endParaRPr lang="it-IT"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42</a:t>
            </a:fld>
            <a:endParaRPr lang="it-IT"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43</a:t>
            </a:fld>
            <a:endParaRPr lang="it-IT"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5</a:t>
            </a:fld>
            <a:endParaRPr lang="it-IT"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44</a:t>
            </a:fld>
            <a:endParaRPr lang="it-IT"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45</a:t>
            </a:fld>
            <a:endParaRPr lang="it-IT"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46</a:t>
            </a:fld>
            <a:endParaRPr lang="it-IT"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47</a:t>
            </a:fld>
            <a:endParaRPr lang="it-IT"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48</a:t>
            </a:fld>
            <a:endParaRPr lang="it-IT"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49</a:t>
            </a:fld>
            <a:endParaRPr lang="it-IT"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50</a:t>
            </a:fld>
            <a:endParaRPr lang="it-IT"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51</a:t>
            </a:fld>
            <a:endParaRPr lang="it-IT"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52</a:t>
            </a:fld>
            <a:endParaRPr lang="it-IT"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53</a:t>
            </a:fld>
            <a:endParaRPr lang="it-IT"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6</a:t>
            </a:fld>
            <a:endParaRPr lang="it-IT"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54</a:t>
            </a:fld>
            <a:endParaRPr lang="it-IT"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55</a:t>
            </a:fld>
            <a:endParaRPr lang="it-IT"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56</a:t>
            </a:fld>
            <a:endParaRPr lang="it-IT"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57</a:t>
            </a:fld>
            <a:endParaRPr lang="it-IT"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58</a:t>
            </a:fld>
            <a:endParaRPr lang="it-IT"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59</a:t>
            </a:fld>
            <a:endParaRPr lang="it-IT"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60</a:t>
            </a:fld>
            <a:endParaRPr lang="it-IT"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61</a:t>
            </a:fld>
            <a:endParaRPr lang="it-IT"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62</a:t>
            </a:fld>
            <a:endParaRPr lang="it-IT"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63</a:t>
            </a:fld>
            <a:endParaRPr lang="it-IT"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7</a:t>
            </a:fld>
            <a:endParaRPr lang="it-IT"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8</a:t>
            </a:fld>
            <a:endParaRPr lang="it-IT"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9</a:t>
            </a:fld>
            <a:endParaRPr lang="it-IT"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FA783B1-D133-4E9F-8109-63B7865CA300}" type="slidenum">
              <a:rPr lang="it-IT" smtClean="0"/>
              <a:pPr/>
              <a:t>11</a:t>
            </a:fld>
            <a:endParaRPr lang="it-IT"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13" name="Rettangolo 12"/>
          <p:cNvSpPr/>
          <p:nvPr userDrawn="1"/>
        </p:nvSpPr>
        <p:spPr>
          <a:xfrm>
            <a:off x="0" y="0"/>
            <a:ext cx="9144000" cy="1340768"/>
          </a:xfrm>
          <a:prstGeom prst="rect">
            <a:avLst/>
          </a:prstGeom>
          <a:gradFill flip="none" rotWithShape="1">
            <a:gsLst>
              <a:gs pos="20000">
                <a:srgbClr val="FF6600"/>
              </a:gs>
              <a:gs pos="53000">
                <a:schemeClr val="bg1"/>
              </a:gs>
            </a:gsLst>
            <a:lin ang="16200000" scaled="1"/>
            <a:tileRect/>
          </a:gradFill>
          <a:ln>
            <a:noFill/>
          </a:ln>
          <a:effectLst/>
          <a:scene3d>
            <a:camera prst="orthographicFront"/>
            <a:lightRig rig="threePt" dir="t"/>
          </a:scene3d>
          <a:sp3d prstMaterial="dkEdge">
            <a:bevelT/>
          </a:sp3d>
        </p:spPr>
        <p:style>
          <a:lnRef idx="2">
            <a:schemeClr val="accent6">
              <a:shade val="50000"/>
            </a:schemeClr>
          </a:lnRef>
          <a:fillRef idx="1003">
            <a:schemeClr val="dk1"/>
          </a:fillRef>
          <a:effectRef idx="0">
            <a:schemeClr val="accent6"/>
          </a:effectRef>
          <a:fontRef idx="minor">
            <a:schemeClr val="lt1"/>
          </a:fontRef>
        </p:style>
        <p:txBody>
          <a:bodyPr rtlCol="0" anchor="ctr"/>
          <a:lstStyle/>
          <a:p>
            <a:pPr algn="ctr"/>
            <a:endParaRPr lang="it-IT" dirty="0"/>
          </a:p>
        </p:txBody>
      </p:sp>
      <p:sp>
        <p:nvSpPr>
          <p:cNvPr id="2" name="Titolo 1"/>
          <p:cNvSpPr>
            <a:spLocks noGrp="1"/>
          </p:cNvSpPr>
          <p:nvPr>
            <p:ph type="ctrTitle"/>
          </p:nvPr>
        </p:nvSpPr>
        <p:spPr>
          <a:xfrm>
            <a:off x="685800" y="2130425"/>
            <a:ext cx="7772400" cy="1470025"/>
          </a:xfrm>
        </p:spPr>
        <p:txBody>
          <a:bodyPr/>
          <a:lstStyle/>
          <a:p>
            <a:r>
              <a:rPr lang="it-IT" dirty="0" smtClean="0"/>
              <a:t>Fare clic per modificare lo stile del titolo</a:t>
            </a:r>
            <a:endParaRPr lang="it-IT" dirty="0"/>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A0A60B38-ABFD-4CE0-B6E3-8FCC1FF01639}" type="datetimeFigureOut">
              <a:rPr lang="it-IT" smtClean="0"/>
              <a:pPr/>
              <a:t>01/12/2017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03F269BA-6131-44A4-B2B2-ED40F25CF7D3}" type="slidenum">
              <a:rPr lang="it-IT" smtClean="0"/>
              <a:pPr/>
              <a:t>‹N›</a:t>
            </a:fld>
            <a:endParaRPr lang="it-IT" dirty="0"/>
          </a:p>
        </p:txBody>
      </p:sp>
      <p:pic>
        <p:nvPicPr>
          <p:cNvPr id="7" name="60b92d69-e46b-45d8-afdf-9c46046b7e07" descr="B6329C1A-1E1E-4DF7-BF44-0D036E2D99A1@sinthesi"/>
          <p:cNvPicPr>
            <a:picLocks noChangeAspect="1" noChangeArrowheads="1"/>
          </p:cNvPicPr>
          <p:nvPr userDrawn="1"/>
        </p:nvPicPr>
        <p:blipFill>
          <a:blip r:embed="rId2" cstate="print"/>
          <a:srcRect/>
          <a:stretch>
            <a:fillRect/>
          </a:stretch>
        </p:blipFill>
        <p:spPr bwMode="auto">
          <a:xfrm>
            <a:off x="395536" y="260648"/>
            <a:ext cx="2065610" cy="720000"/>
          </a:xfrm>
          <a:prstGeom prst="rect">
            <a:avLst/>
          </a:prstGeom>
          <a:noFill/>
          <a:ln w="9525">
            <a:noFill/>
            <a:miter lim="800000"/>
            <a:headEnd/>
            <a:tailEnd/>
          </a:ln>
        </p:spPr>
      </p:pic>
    </p:spTree>
  </p:cSld>
  <p:clrMapOvr>
    <a:masterClrMapping/>
  </p:clrMapOvr>
  <p:transition spd="slow">
    <p:newsflash/>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dirty="0" smtClean="0"/>
              <a:t>Fare clic sull'icona per inserire un'immagine</a:t>
            </a:r>
            <a:endParaRPr lang="it-IT" dirty="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A0A60B38-ABFD-4CE0-B6E3-8FCC1FF01639}" type="datetimeFigureOut">
              <a:rPr lang="it-IT" smtClean="0"/>
              <a:pPr/>
              <a:t>01/12/2017</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03F269BA-6131-44A4-B2B2-ED40F25CF7D3}" type="slidenum">
              <a:rPr lang="it-IT" smtClean="0"/>
              <a:pPr/>
              <a:t>‹N›</a:t>
            </a:fld>
            <a:endParaRPr lang="it-IT" dirty="0"/>
          </a:p>
        </p:txBody>
      </p:sp>
    </p:spTree>
  </p:cSld>
  <p:clrMapOvr>
    <a:masterClrMapping/>
  </p:clrMapOvr>
  <p:transition spd="slow">
    <p:newsflash/>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0A60B38-ABFD-4CE0-B6E3-8FCC1FF01639}" type="datetimeFigureOut">
              <a:rPr lang="it-IT" smtClean="0"/>
              <a:pPr/>
              <a:t>01/12/2017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03F269BA-6131-44A4-B2B2-ED40F25CF7D3}" type="slidenum">
              <a:rPr lang="it-IT" smtClean="0"/>
              <a:pPr/>
              <a:t>‹N›</a:t>
            </a:fld>
            <a:endParaRPr lang="it-IT" dirty="0"/>
          </a:p>
        </p:txBody>
      </p:sp>
    </p:spTree>
  </p:cSld>
  <p:clrMapOvr>
    <a:masterClrMapping/>
  </p:clrMapOvr>
  <p:transition spd="slow">
    <p:newsflash/>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0A60B38-ABFD-4CE0-B6E3-8FCC1FF01639}" type="datetimeFigureOut">
              <a:rPr lang="it-IT" smtClean="0"/>
              <a:pPr/>
              <a:t>01/12/2017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03F269BA-6131-44A4-B2B2-ED40F25CF7D3}" type="slidenum">
              <a:rPr lang="it-IT" smtClean="0"/>
              <a:pPr/>
              <a:t>‹N›</a:t>
            </a:fld>
            <a:endParaRPr lang="it-IT" dirty="0"/>
          </a:p>
        </p:txBody>
      </p:sp>
    </p:spTree>
  </p:cSld>
  <p:clrMapOvr>
    <a:masterClrMapping/>
  </p:clrMapOvr>
  <p:transition spd="slow">
    <p:newsflash/>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PagineInterne">
    <p:spTree>
      <p:nvGrpSpPr>
        <p:cNvPr id="1" name=""/>
        <p:cNvGrpSpPr/>
        <p:nvPr/>
      </p:nvGrpSpPr>
      <p:grpSpPr>
        <a:xfrm>
          <a:off x="0" y="0"/>
          <a:ext cx="0" cy="0"/>
          <a:chOff x="0" y="0"/>
          <a:chExt cx="0" cy="0"/>
        </a:xfrm>
      </p:grpSpPr>
      <p:sp>
        <p:nvSpPr>
          <p:cNvPr id="13" name="Rettangolo 12"/>
          <p:cNvSpPr/>
          <p:nvPr userDrawn="1"/>
        </p:nvSpPr>
        <p:spPr>
          <a:xfrm>
            <a:off x="0" y="0"/>
            <a:ext cx="9144000" cy="1340768"/>
          </a:xfrm>
          <a:prstGeom prst="rect">
            <a:avLst/>
          </a:prstGeom>
          <a:gradFill flip="none" rotWithShape="1">
            <a:gsLst>
              <a:gs pos="20000">
                <a:srgbClr val="FF6600"/>
              </a:gs>
              <a:gs pos="53000">
                <a:schemeClr val="bg1"/>
              </a:gs>
            </a:gsLst>
            <a:lin ang="16200000" scaled="1"/>
            <a:tileRect/>
          </a:gradFill>
          <a:ln>
            <a:noFill/>
          </a:ln>
          <a:effectLst/>
          <a:scene3d>
            <a:camera prst="orthographicFront"/>
            <a:lightRig rig="threePt" dir="t"/>
          </a:scene3d>
          <a:sp3d prstMaterial="dkEdge">
            <a:bevelT/>
          </a:sp3d>
        </p:spPr>
        <p:style>
          <a:lnRef idx="2">
            <a:schemeClr val="accent6">
              <a:shade val="50000"/>
            </a:schemeClr>
          </a:lnRef>
          <a:fillRef idx="1003">
            <a:schemeClr val="dk1"/>
          </a:fillRef>
          <a:effectRef idx="0">
            <a:schemeClr val="accent6"/>
          </a:effectRef>
          <a:fontRef idx="minor">
            <a:schemeClr val="lt1"/>
          </a:fontRef>
        </p:style>
        <p:txBody>
          <a:bodyPr rtlCol="0" anchor="ctr"/>
          <a:lstStyle/>
          <a:p>
            <a:pPr algn="ctr"/>
            <a:endParaRPr lang="it-IT" dirty="0"/>
          </a:p>
        </p:txBody>
      </p:sp>
      <p:sp>
        <p:nvSpPr>
          <p:cNvPr id="2" name="Titolo 1"/>
          <p:cNvSpPr>
            <a:spLocks noGrp="1"/>
          </p:cNvSpPr>
          <p:nvPr>
            <p:ph type="ctrTitle"/>
          </p:nvPr>
        </p:nvSpPr>
        <p:spPr>
          <a:xfrm>
            <a:off x="685800" y="2130425"/>
            <a:ext cx="7772400" cy="1470025"/>
          </a:xfrm>
        </p:spPr>
        <p:txBody>
          <a:bodyPr/>
          <a:lstStyle/>
          <a:p>
            <a:r>
              <a:rPr lang="it-IT" dirty="0" smtClean="0"/>
              <a:t>Fare clic per modificare lo stile del titolo</a:t>
            </a:r>
            <a:endParaRPr lang="it-IT" dirty="0"/>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smtClean="0"/>
              <a:t>Fare clic per modificare lo stile del sottotitolo dello schema</a:t>
            </a:r>
            <a:endParaRPr lang="it-IT" dirty="0"/>
          </a:p>
        </p:txBody>
      </p:sp>
      <p:sp>
        <p:nvSpPr>
          <p:cNvPr id="4" name="Segnaposto data 3"/>
          <p:cNvSpPr>
            <a:spLocks noGrp="1"/>
          </p:cNvSpPr>
          <p:nvPr>
            <p:ph type="dt" sz="half" idx="10"/>
          </p:nvPr>
        </p:nvSpPr>
        <p:spPr/>
        <p:txBody>
          <a:bodyPr/>
          <a:lstStyle/>
          <a:p>
            <a:fld id="{A0A60B38-ABFD-4CE0-B6E3-8FCC1FF01639}" type="datetimeFigureOut">
              <a:rPr lang="it-IT" smtClean="0"/>
              <a:pPr/>
              <a:t>01/12/2017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03F269BA-6131-44A4-B2B2-ED40F25CF7D3}" type="slidenum">
              <a:rPr lang="it-IT" smtClean="0"/>
              <a:pPr/>
              <a:t>‹N›</a:t>
            </a:fld>
            <a:endParaRPr lang="it-IT" dirty="0"/>
          </a:p>
        </p:txBody>
      </p:sp>
      <p:pic>
        <p:nvPicPr>
          <p:cNvPr id="2050" name="6e88f6ce-0164-439d-94d6-bb4ed3da30cb" descr="4036B5D6-1C86-4B50-A925-E067780982C6@sinthesi"/>
          <p:cNvPicPr>
            <a:picLocks noChangeAspect="1" noChangeArrowheads="1"/>
          </p:cNvPicPr>
          <p:nvPr userDrawn="1"/>
        </p:nvPicPr>
        <p:blipFill>
          <a:blip r:embed="rId2" cstate="print"/>
          <a:srcRect/>
          <a:stretch>
            <a:fillRect/>
          </a:stretch>
        </p:blipFill>
        <p:spPr bwMode="auto">
          <a:xfrm>
            <a:off x="395536" y="260648"/>
            <a:ext cx="1167225" cy="720000"/>
          </a:xfrm>
          <a:prstGeom prst="rect">
            <a:avLst/>
          </a:prstGeom>
          <a:noFill/>
          <a:ln w="9525">
            <a:noFill/>
            <a:miter lim="800000"/>
            <a:headEnd/>
            <a:tailEnd/>
          </a:ln>
        </p:spPr>
      </p:pic>
    </p:spTree>
  </p:cSld>
  <p:clrMapOvr>
    <a:masterClrMapping/>
  </p:clrMapOvr>
  <p:transition spd="slow">
    <p:newsflash/>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0A60B38-ABFD-4CE0-B6E3-8FCC1FF01639}" type="datetimeFigureOut">
              <a:rPr lang="it-IT" smtClean="0"/>
              <a:pPr/>
              <a:t>01/12/2017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03F269BA-6131-44A4-B2B2-ED40F25CF7D3}" type="slidenum">
              <a:rPr lang="it-IT" smtClean="0"/>
              <a:pPr/>
              <a:t>‹N›</a:t>
            </a:fld>
            <a:endParaRPr lang="it-IT" dirty="0"/>
          </a:p>
        </p:txBody>
      </p:sp>
    </p:spTree>
  </p:cSld>
  <p:clrMapOvr>
    <a:masterClrMapping/>
  </p:clrMapOvr>
  <p:transition spd="slow">
    <p:newsflash/>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A0A60B38-ABFD-4CE0-B6E3-8FCC1FF01639}" type="datetimeFigureOut">
              <a:rPr lang="it-IT" smtClean="0"/>
              <a:pPr/>
              <a:t>01/12/2017</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03F269BA-6131-44A4-B2B2-ED40F25CF7D3}" type="slidenum">
              <a:rPr lang="it-IT" smtClean="0"/>
              <a:pPr/>
              <a:t>‹N›</a:t>
            </a:fld>
            <a:endParaRPr lang="it-IT" dirty="0"/>
          </a:p>
        </p:txBody>
      </p:sp>
    </p:spTree>
  </p:cSld>
  <p:clrMapOvr>
    <a:masterClrMapping/>
  </p:clrMapOvr>
  <p:transition spd="slow">
    <p:newsflash/>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A0A60B38-ABFD-4CE0-B6E3-8FCC1FF01639}" type="datetimeFigureOut">
              <a:rPr lang="it-IT" smtClean="0"/>
              <a:pPr/>
              <a:t>01/12/2017</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03F269BA-6131-44A4-B2B2-ED40F25CF7D3}" type="slidenum">
              <a:rPr lang="it-IT" smtClean="0"/>
              <a:pPr/>
              <a:t>‹N›</a:t>
            </a:fld>
            <a:endParaRPr lang="it-IT" dirty="0"/>
          </a:p>
        </p:txBody>
      </p:sp>
    </p:spTree>
  </p:cSld>
  <p:clrMapOvr>
    <a:masterClrMapping/>
  </p:clrMapOvr>
  <p:transition spd="slow">
    <p:newsflash/>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A0A60B38-ABFD-4CE0-B6E3-8FCC1FF01639}" type="datetimeFigureOut">
              <a:rPr lang="it-IT" smtClean="0"/>
              <a:pPr/>
              <a:t>01/12/2017</a:t>
            </a:fld>
            <a:endParaRPr lang="it-IT" dirty="0"/>
          </a:p>
        </p:txBody>
      </p:sp>
      <p:sp>
        <p:nvSpPr>
          <p:cNvPr id="8" name="Segnaposto piè di pagina 7"/>
          <p:cNvSpPr>
            <a:spLocks noGrp="1"/>
          </p:cNvSpPr>
          <p:nvPr>
            <p:ph type="ftr" sz="quarter" idx="11"/>
          </p:nvPr>
        </p:nvSpPr>
        <p:spPr/>
        <p:txBody>
          <a:bodyPr/>
          <a:lstStyle/>
          <a:p>
            <a:endParaRPr lang="it-IT" dirty="0"/>
          </a:p>
        </p:txBody>
      </p:sp>
      <p:sp>
        <p:nvSpPr>
          <p:cNvPr id="9" name="Segnaposto numero diapositiva 8"/>
          <p:cNvSpPr>
            <a:spLocks noGrp="1"/>
          </p:cNvSpPr>
          <p:nvPr>
            <p:ph type="sldNum" sz="quarter" idx="12"/>
          </p:nvPr>
        </p:nvSpPr>
        <p:spPr/>
        <p:txBody>
          <a:bodyPr/>
          <a:lstStyle/>
          <a:p>
            <a:fld id="{03F269BA-6131-44A4-B2B2-ED40F25CF7D3}" type="slidenum">
              <a:rPr lang="it-IT" smtClean="0"/>
              <a:pPr/>
              <a:t>‹N›</a:t>
            </a:fld>
            <a:endParaRPr lang="it-IT" dirty="0"/>
          </a:p>
        </p:txBody>
      </p:sp>
    </p:spTree>
  </p:cSld>
  <p:clrMapOvr>
    <a:masterClrMapping/>
  </p:clrMapOvr>
  <p:transition spd="slow">
    <p:newsflash/>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A0A60B38-ABFD-4CE0-B6E3-8FCC1FF01639}" type="datetimeFigureOut">
              <a:rPr lang="it-IT" smtClean="0"/>
              <a:pPr/>
              <a:t>01/12/2017</a:t>
            </a:fld>
            <a:endParaRPr lang="it-IT" dirty="0"/>
          </a:p>
        </p:txBody>
      </p:sp>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03F269BA-6131-44A4-B2B2-ED40F25CF7D3}" type="slidenum">
              <a:rPr lang="it-IT" smtClean="0"/>
              <a:pPr/>
              <a:t>‹N›</a:t>
            </a:fld>
            <a:endParaRPr lang="it-IT" dirty="0"/>
          </a:p>
        </p:txBody>
      </p:sp>
    </p:spTree>
  </p:cSld>
  <p:clrMapOvr>
    <a:masterClrMapping/>
  </p:clrMapOvr>
  <p:transition spd="slow">
    <p:newsflash/>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0A60B38-ABFD-4CE0-B6E3-8FCC1FF01639}" type="datetimeFigureOut">
              <a:rPr lang="it-IT" smtClean="0"/>
              <a:pPr/>
              <a:t>01/12/2017</a:t>
            </a:fld>
            <a:endParaRPr lang="it-IT" dirty="0"/>
          </a:p>
        </p:txBody>
      </p:sp>
      <p:sp>
        <p:nvSpPr>
          <p:cNvPr id="3" name="Segnaposto piè di pagina 2"/>
          <p:cNvSpPr>
            <a:spLocks noGrp="1"/>
          </p:cNvSpPr>
          <p:nvPr>
            <p:ph type="ftr" sz="quarter" idx="11"/>
          </p:nvPr>
        </p:nvSpPr>
        <p:spPr/>
        <p:txBody>
          <a:bodyPr/>
          <a:lstStyle/>
          <a:p>
            <a:endParaRPr lang="it-IT" dirty="0"/>
          </a:p>
        </p:txBody>
      </p:sp>
      <p:sp>
        <p:nvSpPr>
          <p:cNvPr id="4" name="Segnaposto numero diapositiva 3"/>
          <p:cNvSpPr>
            <a:spLocks noGrp="1"/>
          </p:cNvSpPr>
          <p:nvPr>
            <p:ph type="sldNum" sz="quarter" idx="12"/>
          </p:nvPr>
        </p:nvSpPr>
        <p:spPr/>
        <p:txBody>
          <a:bodyPr/>
          <a:lstStyle/>
          <a:p>
            <a:fld id="{03F269BA-6131-44A4-B2B2-ED40F25CF7D3}" type="slidenum">
              <a:rPr lang="it-IT" smtClean="0"/>
              <a:pPr/>
              <a:t>‹N›</a:t>
            </a:fld>
            <a:endParaRPr lang="it-IT" dirty="0"/>
          </a:p>
        </p:txBody>
      </p:sp>
    </p:spTree>
  </p:cSld>
  <p:clrMapOvr>
    <a:masterClrMapping/>
  </p:clrMapOvr>
  <p:transition spd="slow">
    <p:newsflash/>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A0A60B38-ABFD-4CE0-B6E3-8FCC1FF01639}" type="datetimeFigureOut">
              <a:rPr lang="it-IT" smtClean="0"/>
              <a:pPr/>
              <a:t>01/12/2017</a:t>
            </a:fld>
            <a:endParaRPr lang="it-IT" dirty="0"/>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03F269BA-6131-44A4-B2B2-ED40F25CF7D3}" type="slidenum">
              <a:rPr lang="it-IT" smtClean="0"/>
              <a:pPr/>
              <a:t>‹N›</a:t>
            </a:fld>
            <a:endParaRPr lang="it-IT" dirty="0"/>
          </a:p>
        </p:txBody>
      </p:sp>
    </p:spTree>
  </p:cSld>
  <p:clrMapOvr>
    <a:masterClrMapping/>
  </p:clrMapOvr>
  <p:transition spd="slow">
    <p:newsflash/>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A60B38-ABFD-4CE0-B6E3-8FCC1FF01639}" type="datetimeFigureOut">
              <a:rPr lang="it-IT" smtClean="0"/>
              <a:pPr/>
              <a:t>01/12/2017</a:t>
            </a:fld>
            <a:endParaRPr lang="it-IT" dirty="0"/>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F269BA-6131-44A4-B2B2-ED40F25CF7D3}" type="slidenum">
              <a:rPr lang="it-IT" smtClean="0"/>
              <a:pPr/>
              <a:t>‹N›</a:t>
            </a:fld>
            <a:endParaRPr lang="it-IT" dirty="0"/>
          </a:p>
        </p:txBody>
      </p:sp>
    </p:spTree>
  </p:cSld>
  <p:clrMap bg1="dk1" tx1="lt1" bg2="dk2" tx2="lt2" accent1="accent1" accent2="accent2" accent3="accent3" accent4="accent4" accent5="accent5" accent6="accent6" hlink="hlink" folHlink="folHlink"/>
  <p:sldLayoutIdLst>
    <p:sldLayoutId id="2147483997" r:id="rId1"/>
    <p:sldLayoutId id="2147484008" r:id="rId2"/>
    <p:sldLayoutId id="2147483998" r:id="rId3"/>
    <p:sldLayoutId id="2147483999" r:id="rId4"/>
    <p:sldLayoutId id="2147484000" r:id="rId5"/>
    <p:sldLayoutId id="2147484001" r:id="rId6"/>
    <p:sldLayoutId id="2147484002" r:id="rId7"/>
    <p:sldLayoutId id="2147484003" r:id="rId8"/>
    <p:sldLayoutId id="2147484004" r:id="rId9"/>
    <p:sldLayoutId id="2147484005" r:id="rId10"/>
    <p:sldLayoutId id="2147484006" r:id="rId11"/>
    <p:sldLayoutId id="2147484007" r:id="rId12"/>
  </p:sldLayoutIdLst>
  <p:transition spd="slow">
    <p:newsflash/>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ottotitolo 2"/>
          <p:cNvSpPr txBox="1">
            <a:spLocks/>
          </p:cNvSpPr>
          <p:nvPr/>
        </p:nvSpPr>
        <p:spPr>
          <a:xfrm>
            <a:off x="142844" y="1340768"/>
            <a:ext cx="8858312" cy="5517232"/>
          </a:xfrm>
          <a:prstGeom prst="rect">
            <a:avLst/>
          </a:prstGeom>
        </p:spPr>
        <p:txBody>
          <a:bodyPr vert="horz" lIns="0" rIns="18288" anchor="b">
            <a:noAutofit/>
          </a:bodyPr>
          <a:lstStyle/>
          <a:p>
            <a:pPr marR="45720" lvl="0" algn="ctr">
              <a:spcBef>
                <a:spcPct val="20000"/>
              </a:spcBef>
              <a:buClr>
                <a:schemeClr val="accent3"/>
              </a:buClr>
              <a:buSzPct val="95000"/>
              <a:defRPr/>
            </a:pPr>
            <a:r>
              <a:rPr lang="it-IT" sz="3200" b="1" dirty="0" smtClean="0">
                <a:solidFill>
                  <a:srgbClr val="FFC000"/>
                </a:solidFill>
              </a:rPr>
              <a:t>LA SICUREZZA NELLE MANIFESTAZIONI </a:t>
            </a:r>
            <a:r>
              <a:rPr lang="it-IT" sz="3200" b="1" dirty="0" smtClean="0">
                <a:solidFill>
                  <a:srgbClr val="FFC000"/>
                </a:solidFill>
              </a:rPr>
              <a:t>TEMPORANEE</a:t>
            </a:r>
            <a:endParaRPr kumimoji="0" lang="it-IT" sz="2400" b="0" i="0" u="none" strike="noStrike" kern="1200" cap="none" spc="0" normalizeH="0" baseline="0" noProof="0" dirty="0" smtClean="0">
              <a:ln>
                <a:noFill/>
              </a:ln>
              <a:solidFill>
                <a:schemeClr val="tx1"/>
              </a:solidFill>
              <a:effectLst/>
              <a:uLnTx/>
              <a:uFillTx/>
              <a:ea typeface="+mn-ea"/>
              <a:cs typeface="+mn-cs"/>
            </a:endParaRPr>
          </a:p>
        </p:txBody>
      </p:sp>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txBox="1">
            <a:spLocks/>
          </p:cNvSpPr>
          <p:nvPr/>
        </p:nvSpPr>
        <p:spPr>
          <a:xfrm>
            <a:off x="251520" y="1340768"/>
            <a:ext cx="8640960" cy="5517232"/>
          </a:xfrm>
          <a:prstGeom prst="rect">
            <a:avLst/>
          </a:prstGeom>
        </p:spPr>
        <p:txBody>
          <a:bodyPr vert="horz" lIns="91440" tIns="45720" rIns="91440" bIns="45720" rtlCol="0" anchor="b">
            <a:noAutofit/>
          </a:bodyPr>
          <a:lstStyle/>
          <a:p>
            <a:pPr lvl="0" algn="just">
              <a:lnSpc>
                <a:spcPct val="150000"/>
              </a:lnSpc>
              <a:spcBef>
                <a:spcPct val="0"/>
              </a:spcBef>
            </a:pPr>
            <a:r>
              <a:rPr lang="it-IT" sz="2800" b="1" dirty="0" smtClean="0">
                <a:solidFill>
                  <a:srgbClr val="FFC000"/>
                </a:solidFill>
              </a:rPr>
              <a:t>ITER AUTORIZZATIVO</a:t>
            </a:r>
          </a:p>
        </p:txBody>
      </p:sp>
    </p:spTree>
  </p:cSld>
  <p:clrMapOvr>
    <a:masterClrMapping/>
  </p:clrMapOvr>
  <p:transition spd="slow">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ITER AUTORIZZATIVO - </a:t>
            </a:r>
            <a:r>
              <a:rPr lang="it-IT" sz="2400" b="1" dirty="0" smtClean="0">
                <a:solidFill>
                  <a:srgbClr val="FF0000"/>
                </a:solidFill>
              </a:rPr>
              <a:t>COMUNICAZIONI</a:t>
            </a:r>
            <a:endParaRPr lang="it-IT" sz="2400" b="1" dirty="0">
              <a:solidFill>
                <a:srgbClr val="FF0000"/>
              </a:solidFill>
            </a:endParaRP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r>
              <a:rPr lang="en-US" sz="2000" b="1" u="sng" dirty="0" smtClean="0"/>
              <a:t>PER </a:t>
            </a:r>
            <a:r>
              <a:rPr lang="en-US" sz="2000" b="1" u="sng" dirty="0" smtClean="0">
                <a:solidFill>
                  <a:srgbClr val="FFC000"/>
                </a:solidFill>
              </a:rPr>
              <a:t>TUTTE</a:t>
            </a:r>
            <a:r>
              <a:rPr lang="en-US" sz="2000" b="1" u="sng" dirty="0" smtClean="0"/>
              <a:t> LA MANIFESTAZIONI TEMPORANEE / EVENTI</a:t>
            </a:r>
          </a:p>
          <a:p>
            <a:pPr algn="just">
              <a:buClr>
                <a:schemeClr val="accent1"/>
              </a:buClr>
              <a:buSzPct val="120000"/>
            </a:pPr>
            <a:endParaRPr lang="it-IT" sz="2000" dirty="0" smtClean="0"/>
          </a:p>
          <a:p>
            <a:pPr marL="457200" indent="-457200" algn="just">
              <a:buClr>
                <a:srgbClr val="FFC000"/>
              </a:buClr>
              <a:buSzPct val="120000"/>
            </a:pPr>
            <a:r>
              <a:rPr lang="it-IT" sz="2000" b="1" dirty="0" smtClean="0">
                <a:solidFill>
                  <a:srgbClr val="FFC000"/>
                </a:solidFill>
              </a:rPr>
              <a:t>Comunicazione generale PREVENTIVA:</a:t>
            </a:r>
            <a:endParaRPr lang="it-IT" sz="2000" dirty="0" smtClean="0">
              <a:solidFill>
                <a:schemeClr val="tx1"/>
              </a:solidFill>
            </a:endParaRPr>
          </a:p>
          <a:p>
            <a:pPr marL="914400" lvl="1" indent="-457200" algn="just">
              <a:buClr>
                <a:srgbClr val="FFC000"/>
              </a:buClr>
              <a:buSzPct val="120000"/>
              <a:buFont typeface="Arial" pitchFamily="34" charset="0"/>
              <a:buChar char="•"/>
            </a:pPr>
            <a:r>
              <a:rPr lang="it-IT" sz="2000" dirty="0" smtClean="0"/>
              <a:t>Informazioni generali sul tipo di manifestazione;</a:t>
            </a:r>
          </a:p>
          <a:p>
            <a:pPr marL="914400" lvl="1" indent="-457200" algn="just">
              <a:buClr>
                <a:srgbClr val="FFC000"/>
              </a:buClr>
              <a:buSzPct val="120000"/>
              <a:buFont typeface="Arial" pitchFamily="34" charset="0"/>
              <a:buChar char="•"/>
            </a:pPr>
            <a:r>
              <a:rPr lang="it-IT" sz="2000" dirty="0" smtClean="0"/>
              <a:t>Relazione sintetica e planimetria di massima;</a:t>
            </a:r>
          </a:p>
          <a:p>
            <a:pPr marL="914400" lvl="1" indent="-457200" algn="just">
              <a:buClr>
                <a:srgbClr val="FFC000"/>
              </a:buClr>
              <a:buSzPct val="120000"/>
              <a:buFont typeface="Arial" pitchFamily="34" charset="0"/>
              <a:buChar char="•"/>
            </a:pPr>
            <a:r>
              <a:rPr lang="it-IT" sz="2000" dirty="0" smtClean="0"/>
              <a:t>Scheda di </a:t>
            </a:r>
            <a:r>
              <a:rPr lang="it-IT" sz="2000" b="1" dirty="0" smtClean="0">
                <a:solidFill>
                  <a:srgbClr val="FFC000"/>
                </a:solidFill>
              </a:rPr>
              <a:t>valutazione dei rischi </a:t>
            </a:r>
            <a:r>
              <a:rPr lang="it-IT" sz="2000" dirty="0" smtClean="0"/>
              <a:t>(</a:t>
            </a:r>
            <a:r>
              <a:rPr lang="it-IT" sz="1600" dirty="0" smtClean="0"/>
              <a:t>linee guida prefettura Roma</a:t>
            </a:r>
            <a:r>
              <a:rPr lang="it-IT" sz="2000" dirty="0" smtClean="0"/>
              <a:t>)</a:t>
            </a:r>
          </a:p>
          <a:p>
            <a:pPr marL="914400" lvl="1" indent="-457200" algn="just">
              <a:buClr>
                <a:srgbClr val="FFC000"/>
              </a:buClr>
              <a:buSzPct val="120000"/>
              <a:buFont typeface="Arial" pitchFamily="34" charset="0"/>
              <a:buChar char="•"/>
            </a:pPr>
            <a:r>
              <a:rPr lang="it-IT" sz="2000" dirty="0" smtClean="0"/>
              <a:t>Scheda di individuazione delle </a:t>
            </a:r>
            <a:r>
              <a:rPr lang="it-IT" sz="2000" b="1" dirty="0" smtClean="0">
                <a:solidFill>
                  <a:srgbClr val="FFC000"/>
                </a:solidFill>
              </a:rPr>
              <a:t>misure</a:t>
            </a:r>
            <a:r>
              <a:rPr lang="it-IT" sz="2000" dirty="0" smtClean="0"/>
              <a:t> e degli </a:t>
            </a:r>
            <a:r>
              <a:rPr lang="it-IT" sz="2000" b="1" dirty="0" smtClean="0">
                <a:solidFill>
                  <a:srgbClr val="FFC000"/>
                </a:solidFill>
              </a:rPr>
              <a:t>interventi</a:t>
            </a:r>
            <a:r>
              <a:rPr lang="it-IT" sz="2000" dirty="0" smtClean="0"/>
              <a:t> di </a:t>
            </a:r>
            <a:r>
              <a:rPr lang="it-IT" sz="2000" b="1" dirty="0" smtClean="0">
                <a:solidFill>
                  <a:srgbClr val="FFC000"/>
                </a:solidFill>
              </a:rPr>
              <a:t>mitigazione</a:t>
            </a:r>
            <a:r>
              <a:rPr lang="it-IT" sz="2000" dirty="0" smtClean="0"/>
              <a:t> (</a:t>
            </a:r>
            <a:r>
              <a:rPr lang="it-IT" sz="1600" dirty="0" smtClean="0"/>
              <a:t>linee guida prefettura di Roma</a:t>
            </a:r>
            <a:r>
              <a:rPr lang="it-IT" sz="2000" dirty="0" smtClean="0"/>
              <a:t>)</a:t>
            </a:r>
          </a:p>
          <a:p>
            <a:pPr marL="0" lvl="1" algn="just">
              <a:buClr>
                <a:srgbClr val="FFC000"/>
              </a:buClr>
              <a:buSzPct val="120000"/>
            </a:pPr>
            <a:endParaRPr lang="it-IT" sz="2000" dirty="0" smtClean="0"/>
          </a:p>
          <a:p>
            <a:pPr marL="0" lvl="1" algn="just">
              <a:buClr>
                <a:srgbClr val="FFC000"/>
              </a:buClr>
              <a:buSzPct val="120000"/>
            </a:pPr>
            <a:r>
              <a:rPr lang="it-IT" sz="2000" dirty="0" smtClean="0"/>
              <a:t>Va presentata al </a:t>
            </a:r>
            <a:r>
              <a:rPr lang="it-IT" sz="2000" b="1" dirty="0" smtClean="0">
                <a:solidFill>
                  <a:srgbClr val="FF0000"/>
                </a:solidFill>
              </a:rPr>
              <a:t>Comune</a:t>
            </a:r>
            <a:r>
              <a:rPr lang="it-IT" sz="2000" dirty="0" smtClean="0"/>
              <a:t> entro la </a:t>
            </a:r>
            <a:r>
              <a:rPr lang="it-IT" sz="2000" b="1" dirty="0" smtClean="0">
                <a:solidFill>
                  <a:srgbClr val="FF0000"/>
                </a:solidFill>
              </a:rPr>
              <a:t>FINE DELL’ANNO</a:t>
            </a:r>
            <a:r>
              <a:rPr lang="it-IT" sz="2000" dirty="0" smtClean="0">
                <a:solidFill>
                  <a:srgbClr val="FF0000"/>
                </a:solidFill>
              </a:rPr>
              <a:t> </a:t>
            </a:r>
            <a:r>
              <a:rPr lang="it-IT" sz="2000" dirty="0" smtClean="0"/>
              <a:t>precedente l’evento.</a:t>
            </a:r>
          </a:p>
          <a:p>
            <a:pPr marL="0" lvl="1" algn="just">
              <a:buClr>
                <a:srgbClr val="FFC000"/>
              </a:buClr>
              <a:buSzPct val="120000"/>
            </a:pPr>
            <a:endParaRPr lang="it-IT" sz="2000" dirty="0" smtClean="0"/>
          </a:p>
          <a:p>
            <a:pPr marL="0" lvl="1" algn="just">
              <a:buClr>
                <a:srgbClr val="FFC000"/>
              </a:buClr>
              <a:buSzPct val="120000"/>
            </a:pPr>
            <a:r>
              <a:rPr lang="it-IT" sz="2000" dirty="0" smtClean="0"/>
              <a:t>È una comunicazione preventiva e </a:t>
            </a:r>
            <a:r>
              <a:rPr lang="it-IT" sz="2000" b="1" dirty="0" smtClean="0">
                <a:solidFill>
                  <a:srgbClr val="FFC000"/>
                </a:solidFill>
              </a:rPr>
              <a:t>NON</a:t>
            </a:r>
            <a:r>
              <a:rPr lang="it-IT" sz="2000" dirty="0" smtClean="0"/>
              <a:t> sostituisce le domande da presentare con l’iter ordinario almeno 30/60 giorni prima dell’evento</a:t>
            </a:r>
          </a:p>
        </p:txBody>
      </p:sp>
    </p:spTree>
  </p:cSld>
  <p:clrMapOvr>
    <a:masterClrMapping/>
  </p:clrMapOvr>
  <p:transition spd="slow">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ITER AUTORIZZATIVO - </a:t>
            </a:r>
            <a:r>
              <a:rPr lang="it-IT" sz="2400" b="1" dirty="0" smtClean="0">
                <a:solidFill>
                  <a:srgbClr val="FF0000"/>
                </a:solidFill>
              </a:rPr>
              <a:t>AUTORIZZAZIONI</a:t>
            </a:r>
            <a:endParaRPr lang="it-IT" sz="2400" b="1" dirty="0">
              <a:solidFill>
                <a:srgbClr val="FF0000"/>
              </a:solidFill>
            </a:endParaRP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en-US" sz="2000" b="1" dirty="0" smtClean="0">
              <a:solidFill>
                <a:schemeClr val="tx1"/>
              </a:solidFill>
            </a:endParaRPr>
          </a:p>
          <a:p>
            <a:pPr algn="just">
              <a:buClr>
                <a:schemeClr val="accent1"/>
              </a:buClr>
              <a:buSzPct val="120000"/>
            </a:pPr>
            <a:endParaRPr lang="en-US" sz="2000" b="1" dirty="0" smtClean="0">
              <a:solidFill>
                <a:schemeClr val="tx1"/>
              </a:solidFill>
            </a:endParaRPr>
          </a:p>
          <a:p>
            <a:pPr algn="just">
              <a:buClr>
                <a:schemeClr val="accent1"/>
              </a:buClr>
              <a:buSzPct val="120000"/>
            </a:pPr>
            <a:r>
              <a:rPr lang="en-US" sz="2000" b="1" u="sng" dirty="0" smtClean="0">
                <a:solidFill>
                  <a:schemeClr val="tx1"/>
                </a:solidFill>
              </a:rPr>
              <a:t>PER MANIFESTAZIONI TEMPORANEE, A </a:t>
            </a:r>
            <a:r>
              <a:rPr lang="en-US" sz="2000" b="1" u="sng" dirty="0" smtClean="0">
                <a:solidFill>
                  <a:srgbClr val="FFC000"/>
                </a:solidFill>
              </a:rPr>
              <a:t>SECONDA DELLA TIPOLOGIA</a:t>
            </a:r>
          </a:p>
          <a:p>
            <a:pPr algn="just">
              <a:buClr>
                <a:schemeClr val="accent1"/>
              </a:buClr>
              <a:buSzPct val="120000"/>
            </a:pPr>
            <a:endParaRPr lang="en-US" sz="2000" dirty="0" smtClean="0"/>
          </a:p>
          <a:p>
            <a:pPr marL="457200" indent="-457200" algn="just">
              <a:buClr>
                <a:srgbClr val="FFC000"/>
              </a:buClr>
              <a:buSzPct val="120000"/>
              <a:buFont typeface="+mj-lt"/>
              <a:buAutoNum type="alphaLcPeriod"/>
            </a:pPr>
            <a:r>
              <a:rPr lang="it-IT" sz="2000" b="1" dirty="0" smtClean="0">
                <a:solidFill>
                  <a:srgbClr val="FFC000"/>
                </a:solidFill>
              </a:rPr>
              <a:t>Domanda cumulativa per:</a:t>
            </a:r>
          </a:p>
          <a:p>
            <a:pPr marL="914400" lvl="1" indent="-457200" algn="just">
              <a:buClr>
                <a:srgbClr val="FFC000"/>
              </a:buClr>
              <a:buSzPct val="120000"/>
              <a:buFont typeface="Arial" pitchFamily="34" charset="0"/>
              <a:buChar char="•"/>
            </a:pPr>
            <a:r>
              <a:rPr lang="it-IT" sz="2000" dirty="0" smtClean="0"/>
              <a:t>Licenza di </a:t>
            </a:r>
            <a:r>
              <a:rPr lang="it-IT" sz="2000" b="1" dirty="0" smtClean="0">
                <a:solidFill>
                  <a:srgbClr val="FFC000"/>
                </a:solidFill>
              </a:rPr>
              <a:t>pubblico spettacolo </a:t>
            </a:r>
            <a:r>
              <a:rPr lang="it-IT" sz="2000" dirty="0" smtClean="0"/>
              <a:t>o trattenimento</a:t>
            </a:r>
          </a:p>
          <a:p>
            <a:pPr marL="1074738" lvl="2" indent="-176213" algn="just">
              <a:buClr>
                <a:srgbClr val="FFC000"/>
              </a:buClr>
              <a:buSzPct val="120000"/>
              <a:buFontTx/>
              <a:buChar char="-"/>
            </a:pPr>
            <a:r>
              <a:rPr lang="it-IT" sz="1600" dirty="0" smtClean="0"/>
              <a:t>se di capienza </a:t>
            </a:r>
            <a:r>
              <a:rPr lang="it-IT" sz="1600" b="1" dirty="0" smtClean="0">
                <a:solidFill>
                  <a:srgbClr val="FFC000"/>
                </a:solidFill>
              </a:rPr>
              <a:t>&gt; 200</a:t>
            </a:r>
            <a:r>
              <a:rPr lang="it-IT" sz="1600" dirty="0" smtClean="0"/>
              <a:t> persone, assoggettata a licenza previo verifica della CCVLPS</a:t>
            </a:r>
          </a:p>
          <a:p>
            <a:pPr marL="1074738" lvl="2" indent="-176213" algn="just">
              <a:buClr>
                <a:srgbClr val="FFC000"/>
              </a:buClr>
              <a:buSzPct val="120000"/>
            </a:pPr>
            <a:r>
              <a:rPr lang="it-IT" sz="1600" dirty="0" smtClean="0"/>
              <a:t>	(se &gt; 5.000 alla CPVLPS);</a:t>
            </a:r>
          </a:p>
          <a:p>
            <a:pPr marL="1074738" lvl="2" indent="-176213" algn="just">
              <a:buClr>
                <a:srgbClr val="FFC000"/>
              </a:buClr>
              <a:buSzPct val="120000"/>
              <a:buFontTx/>
              <a:buChar char="-"/>
            </a:pPr>
            <a:r>
              <a:rPr lang="it-IT" sz="1600" dirty="0" smtClean="0"/>
              <a:t>se di capienza </a:t>
            </a:r>
            <a:r>
              <a:rPr lang="it-IT" sz="1600" b="1" dirty="0" smtClean="0">
                <a:solidFill>
                  <a:srgbClr val="FFC000"/>
                </a:solidFill>
              </a:rPr>
              <a:t>&lt; 200</a:t>
            </a:r>
            <a:r>
              <a:rPr lang="it-IT" sz="1600" dirty="0" smtClean="0"/>
              <a:t> persone, assoggettata a licenza previa presentazione di relazione tecnica sostitutiva del sopralluogo della CCVLPS, redatta da tecnico abilitato;</a:t>
            </a:r>
          </a:p>
          <a:p>
            <a:pPr marL="1074738" lvl="2" indent="-176213" algn="just">
              <a:buClr>
                <a:srgbClr val="FFC000"/>
              </a:buClr>
              <a:buSzPct val="120000"/>
              <a:buFontTx/>
              <a:buChar char="-"/>
            </a:pPr>
            <a:r>
              <a:rPr lang="it-IT" sz="1600" dirty="0" smtClean="0"/>
              <a:t>Se di capienza </a:t>
            </a:r>
            <a:r>
              <a:rPr lang="it-IT" sz="1600" b="1" dirty="0" smtClean="0">
                <a:solidFill>
                  <a:srgbClr val="FFC000"/>
                </a:solidFill>
              </a:rPr>
              <a:t>&lt; 200</a:t>
            </a:r>
            <a:r>
              <a:rPr lang="it-IT" sz="1600" dirty="0" smtClean="0"/>
              <a:t> persone con </a:t>
            </a:r>
            <a:r>
              <a:rPr lang="it-IT" sz="1600" b="1" dirty="0" smtClean="0">
                <a:solidFill>
                  <a:srgbClr val="FFC000"/>
                </a:solidFill>
              </a:rPr>
              <a:t>conclusione entro le ore 24</a:t>
            </a:r>
            <a:r>
              <a:rPr lang="it-IT" sz="1600" dirty="0" smtClean="0"/>
              <a:t> del giorno di </a:t>
            </a:r>
            <a:r>
              <a:rPr lang="it-IT" sz="1600" b="1" dirty="0" smtClean="0">
                <a:solidFill>
                  <a:srgbClr val="FFC000"/>
                </a:solidFill>
              </a:rPr>
              <a:t>inizio</a:t>
            </a:r>
            <a:r>
              <a:rPr lang="it-IT" sz="1600" dirty="0" smtClean="0"/>
              <a:t>, assoggettata a SCIA completa di relazione tecnica sostitutiva del sopralluogo della CCVLPS, redatta da tecnico abilitato</a:t>
            </a:r>
          </a:p>
          <a:p>
            <a:pPr marL="0" lvl="1" algn="just" defTabSz="266700">
              <a:buClr>
                <a:srgbClr val="FFC000"/>
              </a:buClr>
              <a:buSzPct val="120000"/>
            </a:pPr>
            <a:endParaRPr lang="it-IT" sz="2000" b="1" dirty="0" smtClean="0">
              <a:solidFill>
                <a:srgbClr val="FFC000"/>
              </a:solidFill>
            </a:endParaRPr>
          </a:p>
          <a:p>
            <a:pPr marL="2513013" lvl="1" indent="-1616075" algn="just" defTabSz="266700">
              <a:buClr>
                <a:srgbClr val="FFC000"/>
              </a:buClr>
              <a:buSzPct val="120000"/>
            </a:pPr>
            <a:r>
              <a:rPr lang="it-IT" sz="2000" b="1" dirty="0" smtClean="0">
                <a:solidFill>
                  <a:srgbClr val="FFC000"/>
                </a:solidFill>
              </a:rPr>
              <a:t>IMPORTANTE:	</a:t>
            </a:r>
            <a:r>
              <a:rPr lang="it-IT" sz="2000" dirty="0" smtClean="0">
                <a:solidFill>
                  <a:schemeClr val="tx1"/>
                </a:solidFill>
              </a:rPr>
              <a:t>Le tre tipologie autorizzative </a:t>
            </a:r>
            <a:r>
              <a:rPr lang="it-IT" sz="2000" b="1" dirty="0" smtClean="0">
                <a:solidFill>
                  <a:srgbClr val="FFC000"/>
                </a:solidFill>
              </a:rPr>
              <a:t>differiscono nella forma</a:t>
            </a:r>
            <a:r>
              <a:rPr lang="it-IT" sz="2000" dirty="0" smtClean="0">
                <a:solidFill>
                  <a:schemeClr val="tx1"/>
                </a:solidFill>
              </a:rPr>
              <a:t>, ma nella sostanza necessitano della </a:t>
            </a:r>
            <a:r>
              <a:rPr lang="it-IT" sz="2000" b="1" dirty="0" smtClean="0">
                <a:solidFill>
                  <a:srgbClr val="FFC000"/>
                </a:solidFill>
              </a:rPr>
              <a:t>medesima</a:t>
            </a:r>
            <a:r>
              <a:rPr lang="it-IT" sz="2000" dirty="0" smtClean="0">
                <a:solidFill>
                  <a:schemeClr val="tx1"/>
                </a:solidFill>
              </a:rPr>
              <a:t> documentazione progettuale e certificativa.</a:t>
            </a:r>
            <a:endParaRPr lang="it-IT" sz="2000" dirty="0" smtClean="0"/>
          </a:p>
        </p:txBody>
      </p:sp>
    </p:spTree>
  </p:cSld>
  <p:clrMapOvr>
    <a:masterClrMapping/>
  </p:clrMapOvr>
  <p:transition spd="slow">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marL="914400" lvl="1" indent="-457200" algn="just">
              <a:buClr>
                <a:srgbClr val="FFC000"/>
              </a:buClr>
              <a:buSzPct val="120000"/>
              <a:buFont typeface="Arial" pitchFamily="34" charset="0"/>
              <a:buChar char="•"/>
            </a:pPr>
            <a:r>
              <a:rPr lang="it-IT" sz="2000" dirty="0" smtClean="0"/>
              <a:t>Autorizzazione in deroga ai limiti di emissione sonora</a:t>
            </a:r>
          </a:p>
          <a:p>
            <a:pPr marL="914400" lvl="1" indent="-457200" algn="just">
              <a:buClr>
                <a:srgbClr val="FFC000"/>
              </a:buClr>
              <a:buSzPct val="120000"/>
              <a:buFont typeface="Arial" pitchFamily="34" charset="0"/>
              <a:buChar char="•"/>
            </a:pPr>
            <a:r>
              <a:rPr lang="it-IT" sz="2000" dirty="0" smtClean="0"/>
              <a:t>Autorizzazione / concessione per l’occupazione di suolo pubblico</a:t>
            </a:r>
          </a:p>
          <a:p>
            <a:pPr marL="914400" lvl="1" indent="-457200" algn="just">
              <a:buClr>
                <a:srgbClr val="FFC000"/>
              </a:buClr>
              <a:buSzPct val="120000"/>
              <a:buFont typeface="Arial" pitchFamily="34" charset="0"/>
              <a:buChar char="•"/>
            </a:pPr>
            <a:r>
              <a:rPr lang="it-IT" sz="2000" dirty="0" smtClean="0"/>
              <a:t>Ordinanza chiusura strade e divieto di parcheggio</a:t>
            </a:r>
          </a:p>
          <a:p>
            <a:pPr marL="914400" lvl="1" indent="-457200" algn="just">
              <a:buClr>
                <a:srgbClr val="FFC000"/>
              </a:buClr>
              <a:buSzPct val="120000"/>
              <a:buFont typeface="Arial" pitchFamily="34" charset="0"/>
              <a:buChar char="•"/>
            </a:pPr>
            <a:r>
              <a:rPr lang="it-IT" sz="2000" dirty="0" smtClean="0"/>
              <a:t>Concessione del patrocinio comunale</a:t>
            </a:r>
          </a:p>
          <a:p>
            <a:pPr marL="914400" lvl="1" indent="-457200" algn="just">
              <a:buClr>
                <a:srgbClr val="FFC000"/>
              </a:buClr>
              <a:buSzPct val="120000"/>
              <a:buFont typeface="Arial" pitchFamily="34" charset="0"/>
              <a:buChar char="•"/>
            </a:pPr>
            <a:r>
              <a:rPr lang="it-IT" sz="2000" dirty="0" smtClean="0"/>
              <a:t>Parere preventivo di regolarità edilizia per successiva presentazione della CIL</a:t>
            </a:r>
          </a:p>
          <a:p>
            <a:pPr algn="just">
              <a:buClr>
                <a:schemeClr val="accent1"/>
              </a:buClr>
              <a:buSzPct val="120000"/>
            </a:pPr>
            <a:endParaRPr lang="en-US" sz="2000" dirty="0" smtClean="0"/>
          </a:p>
          <a:p>
            <a:pPr marL="457200" indent="-457200" algn="just">
              <a:buClr>
                <a:srgbClr val="FFC000"/>
              </a:buClr>
              <a:buSzPct val="120000"/>
              <a:buFont typeface="+mj-lt"/>
              <a:buAutoNum type="alphaLcPeriod" startAt="2"/>
            </a:pPr>
            <a:r>
              <a:rPr lang="it-IT" sz="2000" b="1" dirty="0" smtClean="0">
                <a:solidFill>
                  <a:srgbClr val="FFC000"/>
                </a:solidFill>
              </a:rPr>
              <a:t>Comunicazione di manifestazione fieristica a carattere locale</a:t>
            </a:r>
          </a:p>
          <a:p>
            <a:pPr marL="457200" indent="-457200" algn="just">
              <a:buClr>
                <a:srgbClr val="FFC000"/>
              </a:buClr>
              <a:buSzPct val="120000"/>
              <a:buFont typeface="+mj-lt"/>
              <a:buAutoNum type="alphaLcPeriod" startAt="2"/>
            </a:pPr>
            <a:r>
              <a:rPr lang="it-IT" sz="2000" b="1" dirty="0" smtClean="0">
                <a:solidFill>
                  <a:schemeClr val="tx1"/>
                </a:solidFill>
              </a:rPr>
              <a:t>Domanda autorizzazione temporanea per commercio su area pubblica</a:t>
            </a:r>
          </a:p>
          <a:p>
            <a:pPr marL="457200" indent="-457200" algn="just">
              <a:buClr>
                <a:srgbClr val="FFC000"/>
              </a:buClr>
              <a:buSzPct val="120000"/>
              <a:buFont typeface="+mj-lt"/>
              <a:buAutoNum type="alphaLcPeriod" startAt="2"/>
            </a:pPr>
            <a:r>
              <a:rPr lang="it-IT" sz="2000" b="1" dirty="0" smtClean="0">
                <a:solidFill>
                  <a:schemeClr val="tx1"/>
                </a:solidFill>
              </a:rPr>
              <a:t>Domanda per installazione ed esercizio di attività di spettacolo viaggiante</a:t>
            </a:r>
          </a:p>
          <a:p>
            <a:pPr marL="457200" indent="-457200" algn="just">
              <a:buClr>
                <a:srgbClr val="FFC000"/>
              </a:buClr>
              <a:buSzPct val="120000"/>
              <a:buFont typeface="+mj-lt"/>
              <a:buAutoNum type="alphaLcPeriod" startAt="2"/>
            </a:pPr>
            <a:r>
              <a:rPr lang="it-IT" sz="2000" b="1" dirty="0" smtClean="0">
                <a:solidFill>
                  <a:schemeClr val="tx1"/>
                </a:solidFill>
              </a:rPr>
              <a:t>Comunicazione per</a:t>
            </a:r>
          </a:p>
          <a:p>
            <a:pPr marL="914400" lvl="1" indent="-457200" algn="just">
              <a:buClr>
                <a:srgbClr val="FFC000"/>
              </a:buClr>
              <a:buSzPct val="120000"/>
              <a:buFont typeface="Arial" pitchFamily="34" charset="0"/>
              <a:buChar char="•"/>
            </a:pPr>
            <a:r>
              <a:rPr lang="it-IT" sz="2000" dirty="0" smtClean="0"/>
              <a:t>Tombola</a:t>
            </a:r>
          </a:p>
          <a:p>
            <a:pPr marL="914400" lvl="1" indent="-457200" algn="just">
              <a:buClr>
                <a:srgbClr val="FFC000"/>
              </a:buClr>
              <a:buSzPct val="120000"/>
              <a:buFont typeface="Arial" pitchFamily="34" charset="0"/>
              <a:buChar char="•"/>
            </a:pPr>
            <a:r>
              <a:rPr lang="it-IT" sz="2000" dirty="0" smtClean="0"/>
              <a:t>Lotteria</a:t>
            </a:r>
          </a:p>
          <a:p>
            <a:pPr marL="914400" lvl="1" indent="-457200" algn="just">
              <a:buClr>
                <a:srgbClr val="FFC000"/>
              </a:buClr>
              <a:buSzPct val="120000"/>
              <a:buFont typeface="Arial" pitchFamily="34" charset="0"/>
              <a:buChar char="•"/>
            </a:pPr>
            <a:r>
              <a:rPr lang="it-IT" sz="2000" dirty="0" smtClean="0"/>
              <a:t>Pesca di beneficenza</a:t>
            </a:r>
          </a:p>
        </p:txBody>
      </p:sp>
      <p:sp>
        <p:nvSpPr>
          <p:cNvPr id="7"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ITER AUTORIZZATIVO - </a:t>
            </a:r>
            <a:r>
              <a:rPr lang="it-IT" sz="2400" b="1" dirty="0" smtClean="0">
                <a:solidFill>
                  <a:srgbClr val="FF0000"/>
                </a:solidFill>
              </a:rPr>
              <a:t>AUTORIZZAZIONI</a:t>
            </a:r>
            <a:endParaRPr lang="it-IT" sz="2400" b="1" dirty="0">
              <a:solidFill>
                <a:srgbClr val="FF0000"/>
              </a:solidFill>
            </a:endParaRPr>
          </a:p>
        </p:txBody>
      </p:sp>
    </p:spTree>
  </p:cSld>
  <p:clrMapOvr>
    <a:masterClrMapping/>
  </p:clrMapOvr>
  <p:transition spd="slow">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marL="457200" indent="-457200" algn="just">
              <a:buClr>
                <a:srgbClr val="FFC000"/>
              </a:buClr>
              <a:buSzPct val="120000"/>
              <a:buFont typeface="+mj-lt"/>
              <a:buAutoNum type="alphaLcPeriod" startAt="6"/>
            </a:pPr>
            <a:r>
              <a:rPr lang="it-IT" sz="2000" b="1" dirty="0" smtClean="0">
                <a:solidFill>
                  <a:schemeClr val="tx1"/>
                </a:solidFill>
              </a:rPr>
              <a:t>Domanda per licenza accensione fuochi d’artificio</a:t>
            </a:r>
          </a:p>
          <a:p>
            <a:pPr marL="457200" indent="-457200" algn="just">
              <a:buClr>
                <a:srgbClr val="FFC000"/>
              </a:buClr>
              <a:buSzPct val="120000"/>
              <a:buFont typeface="+mj-lt"/>
              <a:buAutoNum type="alphaLcPeriod" startAt="6"/>
            </a:pPr>
            <a:r>
              <a:rPr lang="it-IT" sz="2000" b="1" dirty="0" smtClean="0">
                <a:solidFill>
                  <a:schemeClr val="tx1"/>
                </a:solidFill>
              </a:rPr>
              <a:t>Richiesta per affissione manifesti – locandine – striscioni</a:t>
            </a:r>
          </a:p>
          <a:p>
            <a:pPr marL="457200" indent="-457200" algn="just">
              <a:buClr>
                <a:srgbClr val="FFC000"/>
              </a:buClr>
              <a:buSzPct val="120000"/>
              <a:buFont typeface="+mj-lt"/>
              <a:buAutoNum type="alphaLcPeriod" startAt="6"/>
            </a:pPr>
            <a:endParaRPr lang="it-IT" sz="2000" b="1" dirty="0" smtClean="0">
              <a:solidFill>
                <a:srgbClr val="FFC000"/>
              </a:solidFill>
            </a:endParaRPr>
          </a:p>
          <a:p>
            <a:pPr indent="4763" algn="just">
              <a:buClr>
                <a:srgbClr val="FFC000"/>
              </a:buClr>
              <a:buSzPct val="120000"/>
            </a:pPr>
            <a:r>
              <a:rPr lang="it-IT" sz="2000" b="1" dirty="0" smtClean="0">
                <a:solidFill>
                  <a:schemeClr val="tx1"/>
                </a:solidFill>
              </a:rPr>
              <a:t>Le </a:t>
            </a:r>
            <a:r>
              <a:rPr lang="it-IT" sz="2000" b="1" dirty="0" smtClean="0">
                <a:solidFill>
                  <a:srgbClr val="FFC000"/>
                </a:solidFill>
              </a:rPr>
              <a:t>domande</a:t>
            </a:r>
            <a:r>
              <a:rPr lang="it-IT" sz="2000" dirty="0" smtClean="0">
                <a:solidFill>
                  <a:schemeClr val="tx1"/>
                </a:solidFill>
              </a:rPr>
              <a:t>, </a:t>
            </a:r>
            <a:r>
              <a:rPr lang="it-IT" sz="2000" u="sng" dirty="0" smtClean="0">
                <a:solidFill>
                  <a:schemeClr val="tx1"/>
                </a:solidFill>
              </a:rPr>
              <a:t>complete della documentazione progettuale</a:t>
            </a:r>
            <a:r>
              <a:rPr lang="it-IT" sz="2000" dirty="0" smtClean="0">
                <a:solidFill>
                  <a:schemeClr val="tx1"/>
                </a:solidFill>
              </a:rPr>
              <a:t>, </a:t>
            </a:r>
            <a:r>
              <a:rPr lang="it-IT" sz="2000" b="1" dirty="0" smtClean="0">
                <a:solidFill>
                  <a:srgbClr val="FFC000"/>
                </a:solidFill>
              </a:rPr>
              <a:t>vanno presentate </a:t>
            </a:r>
            <a:r>
              <a:rPr lang="it-IT" sz="2000" dirty="0" smtClean="0">
                <a:solidFill>
                  <a:schemeClr val="tx1"/>
                </a:solidFill>
              </a:rPr>
              <a:t>al</a:t>
            </a:r>
            <a:r>
              <a:rPr lang="it-IT" sz="2000" b="1" dirty="0" smtClean="0">
                <a:solidFill>
                  <a:srgbClr val="FFC000"/>
                </a:solidFill>
              </a:rPr>
              <a:t> </a:t>
            </a:r>
            <a:r>
              <a:rPr lang="it-IT" sz="2000" b="1" dirty="0" smtClean="0">
                <a:solidFill>
                  <a:srgbClr val="FF0000"/>
                </a:solidFill>
              </a:rPr>
              <a:t>Comune</a:t>
            </a:r>
            <a:r>
              <a:rPr lang="it-IT" sz="2000" dirty="0" smtClean="0">
                <a:solidFill>
                  <a:schemeClr val="tx1"/>
                </a:solidFill>
              </a:rPr>
              <a:t>:</a:t>
            </a:r>
          </a:p>
          <a:p>
            <a:pPr indent="4763" algn="just">
              <a:buClr>
                <a:srgbClr val="FFC000"/>
              </a:buClr>
              <a:buSzPct val="120000"/>
            </a:pPr>
            <a:endParaRPr lang="it-IT" sz="2000" dirty="0" smtClean="0">
              <a:solidFill>
                <a:schemeClr val="tx1"/>
              </a:solidFill>
            </a:endParaRPr>
          </a:p>
          <a:p>
            <a:pPr marL="914400" lvl="1" indent="-457200" algn="just">
              <a:buClr>
                <a:srgbClr val="FFC000"/>
              </a:buClr>
              <a:buSzPct val="120000"/>
              <a:buFont typeface="Arial" pitchFamily="34" charset="0"/>
              <a:buChar char="•"/>
            </a:pPr>
            <a:r>
              <a:rPr lang="it-IT" sz="2000" dirty="0" smtClean="0"/>
              <a:t>Almeno </a:t>
            </a:r>
            <a:r>
              <a:rPr lang="it-IT" sz="2000" b="1" dirty="0" smtClean="0">
                <a:solidFill>
                  <a:srgbClr val="FF0000"/>
                </a:solidFill>
              </a:rPr>
              <a:t>60 GIORNI PRIMA </a:t>
            </a:r>
            <a:r>
              <a:rPr lang="it-IT" sz="2000" dirty="0" smtClean="0"/>
              <a:t>dell’inizio della manifestazione;</a:t>
            </a:r>
          </a:p>
          <a:p>
            <a:pPr marL="914400" lvl="1" indent="-457200" algn="just">
              <a:buClr>
                <a:srgbClr val="FFC000"/>
              </a:buClr>
              <a:buSzPct val="120000"/>
              <a:buFont typeface="Arial" pitchFamily="34" charset="0"/>
              <a:buChar char="•"/>
            </a:pPr>
            <a:r>
              <a:rPr lang="it-IT" sz="2000" dirty="0" smtClean="0"/>
              <a:t>Almeno </a:t>
            </a:r>
            <a:r>
              <a:rPr lang="it-IT" sz="2000" b="1" dirty="0" smtClean="0">
                <a:solidFill>
                  <a:srgbClr val="FF0000"/>
                </a:solidFill>
              </a:rPr>
              <a:t>30 GIORNI PRIMA </a:t>
            </a:r>
            <a:r>
              <a:rPr lang="it-IT" sz="2000" dirty="0" smtClean="0"/>
              <a:t>se trattasi di manifestazione ripetitiva.</a:t>
            </a:r>
          </a:p>
          <a:p>
            <a:pPr marL="0" lvl="1" algn="just">
              <a:buClr>
                <a:srgbClr val="FFC000"/>
              </a:buClr>
              <a:buSzPct val="120000"/>
            </a:pPr>
            <a:endParaRPr lang="it-IT" sz="2000" b="1" dirty="0" smtClean="0">
              <a:solidFill>
                <a:schemeClr val="tx1"/>
              </a:solidFill>
            </a:endParaRPr>
          </a:p>
          <a:p>
            <a:pPr marL="0" lvl="1" algn="just">
              <a:buClr>
                <a:srgbClr val="FFC000"/>
              </a:buClr>
              <a:buSzPct val="120000"/>
            </a:pPr>
            <a:r>
              <a:rPr lang="it-IT" sz="2000" dirty="0" smtClean="0">
                <a:solidFill>
                  <a:schemeClr val="tx1"/>
                </a:solidFill>
              </a:rPr>
              <a:t>La </a:t>
            </a:r>
            <a:r>
              <a:rPr lang="it-IT" sz="2000" u="sng" dirty="0" smtClean="0">
                <a:solidFill>
                  <a:schemeClr val="tx1"/>
                </a:solidFill>
              </a:rPr>
              <a:t>documentazione certificativa </a:t>
            </a:r>
            <a:r>
              <a:rPr lang="it-IT" sz="2000" dirty="0" smtClean="0">
                <a:solidFill>
                  <a:schemeClr val="tx1"/>
                </a:solidFill>
              </a:rPr>
              <a:t>andrà consegnata </a:t>
            </a:r>
            <a:r>
              <a:rPr lang="it-IT" sz="2000" b="1" dirty="0" smtClean="0">
                <a:solidFill>
                  <a:srgbClr val="FF0000"/>
                </a:solidFill>
              </a:rPr>
              <a:t>PRIMA</a:t>
            </a:r>
            <a:r>
              <a:rPr lang="it-IT" sz="2000" dirty="0" smtClean="0">
                <a:solidFill>
                  <a:schemeClr val="tx1"/>
                </a:solidFill>
              </a:rPr>
              <a:t> dell’inizio del’evento</a:t>
            </a:r>
            <a:endParaRPr lang="it-IT" sz="2000" b="1" dirty="0" smtClean="0">
              <a:solidFill>
                <a:srgbClr val="FFC000"/>
              </a:solidFill>
            </a:endParaRPr>
          </a:p>
        </p:txBody>
      </p:sp>
      <p:sp>
        <p:nvSpPr>
          <p:cNvPr id="5"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ITER AUTORIZZATIVO - </a:t>
            </a:r>
            <a:r>
              <a:rPr lang="it-IT" sz="2400" b="1" dirty="0" smtClean="0">
                <a:solidFill>
                  <a:srgbClr val="FF0000"/>
                </a:solidFill>
              </a:rPr>
              <a:t>AUTORIZZAZIONI</a:t>
            </a:r>
            <a:endParaRPr lang="it-IT" sz="2400" b="1" dirty="0">
              <a:solidFill>
                <a:srgbClr val="FF0000"/>
              </a:solidFill>
            </a:endParaRPr>
          </a:p>
        </p:txBody>
      </p:sp>
    </p:spTree>
  </p:cSld>
  <p:clrMapOvr>
    <a:masterClrMapping/>
  </p:clrMapOvr>
  <p:transition spd="slow">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en-US" sz="2000" b="1" dirty="0" smtClean="0">
              <a:solidFill>
                <a:schemeClr val="tx1"/>
              </a:solidFill>
            </a:endParaRPr>
          </a:p>
          <a:p>
            <a:pPr algn="just">
              <a:buClr>
                <a:schemeClr val="accent1"/>
              </a:buClr>
              <a:buSzPct val="120000"/>
            </a:pPr>
            <a:endParaRPr lang="en-US" sz="2000" b="1" dirty="0" smtClean="0">
              <a:solidFill>
                <a:schemeClr val="tx1"/>
              </a:solidFill>
            </a:endParaRPr>
          </a:p>
          <a:p>
            <a:pPr algn="just">
              <a:buClr>
                <a:schemeClr val="accent1"/>
              </a:buClr>
              <a:buSzPct val="120000"/>
            </a:pPr>
            <a:endParaRPr lang="en-US" sz="2000" b="1" dirty="0" smtClean="0">
              <a:solidFill>
                <a:schemeClr val="tx1"/>
              </a:solidFill>
            </a:endParaRPr>
          </a:p>
          <a:p>
            <a:pPr algn="just">
              <a:buClr>
                <a:schemeClr val="accent1"/>
              </a:buClr>
              <a:buSzPct val="120000"/>
            </a:pPr>
            <a:endParaRPr lang="en-US" sz="2000" b="1" dirty="0" smtClean="0">
              <a:solidFill>
                <a:schemeClr val="tx1"/>
              </a:solidFill>
            </a:endParaRPr>
          </a:p>
          <a:p>
            <a:pPr algn="just">
              <a:buClr>
                <a:schemeClr val="accent1"/>
              </a:buClr>
              <a:buSzPct val="120000"/>
            </a:pPr>
            <a:endParaRPr lang="en-US" sz="2000" b="1" dirty="0" smtClean="0">
              <a:solidFill>
                <a:schemeClr val="tx1"/>
              </a:solidFill>
            </a:endParaRPr>
          </a:p>
          <a:p>
            <a:pPr algn="just">
              <a:buClr>
                <a:schemeClr val="accent1"/>
              </a:buClr>
              <a:buSzPct val="120000"/>
            </a:pPr>
            <a:r>
              <a:rPr lang="en-US" sz="2000" b="1" u="sng" dirty="0" smtClean="0">
                <a:solidFill>
                  <a:schemeClr val="tx1"/>
                </a:solidFill>
              </a:rPr>
              <a:t>PER MANIFESTAZIONI DI </a:t>
            </a:r>
            <a:r>
              <a:rPr lang="en-US" sz="2000" b="1" u="sng" dirty="0" smtClean="0">
                <a:solidFill>
                  <a:srgbClr val="FFC000"/>
                </a:solidFill>
              </a:rPr>
              <a:t>SOMMINISTRAZIONE DI ALIMENTI E BEVANDE</a:t>
            </a:r>
          </a:p>
          <a:p>
            <a:pPr algn="just">
              <a:buClr>
                <a:schemeClr val="accent1"/>
              </a:buClr>
              <a:buSzPct val="120000"/>
            </a:pPr>
            <a:endParaRPr lang="en-US" sz="2000" dirty="0" smtClean="0"/>
          </a:p>
          <a:p>
            <a:pPr marL="457200" indent="-457200" algn="just">
              <a:buClr>
                <a:srgbClr val="FFC000"/>
              </a:buClr>
              <a:buSzPct val="120000"/>
              <a:buFont typeface="+mj-lt"/>
              <a:buAutoNum type="alphaLcPeriod"/>
            </a:pPr>
            <a:r>
              <a:rPr lang="it-IT" sz="2000" b="1" dirty="0" smtClean="0">
                <a:solidFill>
                  <a:srgbClr val="FFC000"/>
                </a:solidFill>
              </a:rPr>
              <a:t>SCIA </a:t>
            </a:r>
            <a:r>
              <a:rPr lang="it-IT" sz="2000" dirty="0" smtClean="0">
                <a:solidFill>
                  <a:schemeClr val="tx1"/>
                </a:solidFill>
              </a:rPr>
              <a:t>per somministrazione temporanea di alimenti e bevande</a:t>
            </a:r>
          </a:p>
          <a:p>
            <a:pPr marL="457200" indent="-457200" algn="just">
              <a:buClr>
                <a:srgbClr val="FFC000"/>
              </a:buClr>
              <a:buSzPct val="120000"/>
            </a:pPr>
            <a:endParaRPr lang="it-IT" sz="2000" dirty="0" smtClean="0">
              <a:solidFill>
                <a:schemeClr val="tx1"/>
              </a:solidFill>
            </a:endParaRPr>
          </a:p>
          <a:p>
            <a:pPr marL="457200" indent="-457200" algn="just">
              <a:buClr>
                <a:srgbClr val="FFC000"/>
              </a:buClr>
              <a:buSzPct val="120000"/>
            </a:pPr>
            <a:r>
              <a:rPr lang="it-IT" sz="2000" dirty="0" smtClean="0">
                <a:solidFill>
                  <a:schemeClr val="tx1"/>
                </a:solidFill>
              </a:rPr>
              <a:t>	Da presentare al </a:t>
            </a:r>
            <a:r>
              <a:rPr lang="it-IT" sz="2000" b="1" dirty="0" smtClean="0">
                <a:solidFill>
                  <a:srgbClr val="FF0000"/>
                </a:solidFill>
              </a:rPr>
              <a:t>Comune</a:t>
            </a:r>
            <a:r>
              <a:rPr lang="it-IT" sz="2000" b="1" dirty="0" smtClean="0">
                <a:solidFill>
                  <a:schemeClr val="tx1"/>
                </a:solidFill>
              </a:rPr>
              <a:t> </a:t>
            </a:r>
            <a:r>
              <a:rPr lang="it-IT" sz="2000" b="1" dirty="0" smtClean="0">
                <a:solidFill>
                  <a:srgbClr val="FF0000"/>
                </a:solidFill>
              </a:rPr>
              <a:t>PRIMA</a:t>
            </a:r>
            <a:r>
              <a:rPr lang="it-IT" sz="2000" dirty="0" smtClean="0">
                <a:solidFill>
                  <a:schemeClr val="tx1"/>
                </a:solidFill>
              </a:rPr>
              <a:t> dell’inizio dell’evento</a:t>
            </a:r>
          </a:p>
          <a:p>
            <a:pPr marL="457200" indent="-457200" algn="just">
              <a:buClr>
                <a:srgbClr val="FFC000"/>
              </a:buClr>
              <a:buSzPct val="120000"/>
            </a:pPr>
            <a:endParaRPr lang="it-IT" sz="2000" dirty="0" smtClean="0">
              <a:solidFill>
                <a:schemeClr val="tx1"/>
              </a:solidFill>
            </a:endParaRPr>
          </a:p>
          <a:p>
            <a:pPr marL="457200" indent="-457200" algn="just">
              <a:buClr>
                <a:srgbClr val="FFC000"/>
              </a:buClr>
              <a:buSzPct val="120000"/>
              <a:buFont typeface="+mj-lt"/>
              <a:buAutoNum type="alphaLcPeriod" startAt="2"/>
            </a:pPr>
            <a:r>
              <a:rPr lang="it-IT" sz="2000" b="1" dirty="0" smtClean="0">
                <a:solidFill>
                  <a:srgbClr val="FFC000"/>
                </a:solidFill>
              </a:rPr>
              <a:t>Notifica</a:t>
            </a:r>
            <a:r>
              <a:rPr lang="it-IT" sz="2000" dirty="0" smtClean="0">
                <a:solidFill>
                  <a:srgbClr val="FFC000"/>
                </a:solidFill>
              </a:rPr>
              <a:t> </a:t>
            </a:r>
            <a:r>
              <a:rPr lang="it-IT" sz="2000" dirty="0" smtClean="0">
                <a:solidFill>
                  <a:schemeClr val="tx1"/>
                </a:solidFill>
              </a:rPr>
              <a:t>ai fini della registrazione (per </a:t>
            </a:r>
            <a:r>
              <a:rPr lang="it-IT" sz="2000" b="1" dirty="0" smtClean="0">
                <a:solidFill>
                  <a:srgbClr val="FFC000"/>
                </a:solidFill>
              </a:rPr>
              <a:t>nuovi</a:t>
            </a:r>
            <a:r>
              <a:rPr lang="it-IT" sz="2000" dirty="0" smtClean="0">
                <a:solidFill>
                  <a:schemeClr val="tx1"/>
                </a:solidFill>
              </a:rPr>
              <a:t> eventi)</a:t>
            </a:r>
          </a:p>
          <a:p>
            <a:pPr marL="457200" indent="-457200" algn="just">
              <a:buClr>
                <a:srgbClr val="FFC000"/>
              </a:buClr>
              <a:buSzPct val="120000"/>
              <a:buFont typeface="+mj-lt"/>
              <a:buAutoNum type="alphaLcPeriod" startAt="2"/>
            </a:pPr>
            <a:r>
              <a:rPr lang="it-IT" sz="2000" b="1" dirty="0" smtClean="0">
                <a:solidFill>
                  <a:srgbClr val="FFC000"/>
                </a:solidFill>
              </a:rPr>
              <a:t>Comunicazione</a:t>
            </a:r>
            <a:r>
              <a:rPr lang="it-IT" sz="2000" dirty="0" smtClean="0">
                <a:solidFill>
                  <a:srgbClr val="FFC000"/>
                </a:solidFill>
              </a:rPr>
              <a:t> </a:t>
            </a:r>
            <a:r>
              <a:rPr lang="it-IT" sz="2000" dirty="0" smtClean="0">
                <a:solidFill>
                  <a:schemeClr val="tx1"/>
                </a:solidFill>
              </a:rPr>
              <a:t>variazioni successive a prima notifica (per eventi </a:t>
            </a:r>
            <a:r>
              <a:rPr lang="it-IT" sz="2000" b="1" dirty="0" smtClean="0">
                <a:solidFill>
                  <a:srgbClr val="FFC000"/>
                </a:solidFill>
              </a:rPr>
              <a:t>ripetitivi</a:t>
            </a:r>
            <a:r>
              <a:rPr lang="it-IT" sz="2000" dirty="0" smtClean="0">
                <a:solidFill>
                  <a:schemeClr val="tx1"/>
                </a:solidFill>
              </a:rPr>
              <a:t>)</a:t>
            </a:r>
          </a:p>
          <a:p>
            <a:pPr marL="457200" indent="-457200" algn="just">
              <a:buClr>
                <a:srgbClr val="FFC000"/>
              </a:buClr>
              <a:buSzPct val="120000"/>
              <a:buFont typeface="+mj-lt"/>
              <a:buAutoNum type="alphaLcPeriod" startAt="2"/>
            </a:pPr>
            <a:endParaRPr lang="it-IT" sz="2000" dirty="0" smtClean="0">
              <a:solidFill>
                <a:srgbClr val="FFC000"/>
              </a:solidFill>
            </a:endParaRPr>
          </a:p>
          <a:p>
            <a:pPr marL="457200" indent="-457200" algn="just">
              <a:buClr>
                <a:srgbClr val="FFC000"/>
              </a:buClr>
              <a:buSzPct val="120000"/>
            </a:pPr>
            <a:r>
              <a:rPr lang="it-IT" sz="2000" dirty="0" smtClean="0">
                <a:solidFill>
                  <a:schemeClr val="tx1"/>
                </a:solidFill>
              </a:rPr>
              <a:t>	Da presentare all’</a:t>
            </a:r>
            <a:r>
              <a:rPr lang="it-IT" sz="2000" b="1" dirty="0" smtClean="0">
                <a:solidFill>
                  <a:srgbClr val="FF0000"/>
                </a:solidFill>
              </a:rPr>
              <a:t>ULSS PRIMA</a:t>
            </a:r>
            <a:r>
              <a:rPr lang="it-IT" sz="2000" dirty="0" smtClean="0">
                <a:solidFill>
                  <a:schemeClr val="tx1"/>
                </a:solidFill>
              </a:rPr>
              <a:t> dell’inizio dell’evento</a:t>
            </a:r>
            <a:endParaRPr lang="it-IT" sz="2000" dirty="0" smtClean="0">
              <a:solidFill>
                <a:srgbClr val="FFC000"/>
              </a:solidFill>
            </a:endParaRPr>
          </a:p>
        </p:txBody>
      </p:sp>
      <p:sp>
        <p:nvSpPr>
          <p:cNvPr id="5"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ITER AUTORIZZATIVO - </a:t>
            </a:r>
            <a:r>
              <a:rPr lang="it-IT" sz="2400" b="1" dirty="0" smtClean="0">
                <a:solidFill>
                  <a:srgbClr val="FF0000"/>
                </a:solidFill>
              </a:rPr>
              <a:t>SCIA</a:t>
            </a:r>
            <a:endParaRPr lang="it-IT" sz="2400" b="1" dirty="0">
              <a:solidFill>
                <a:srgbClr val="FF0000"/>
              </a:solidFill>
            </a:endParaRPr>
          </a:p>
        </p:txBody>
      </p:sp>
    </p:spTree>
  </p:cSld>
  <p:clrMapOvr>
    <a:masterClrMapping/>
  </p:clrMapOvr>
  <p:transition spd="slow">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en-US" sz="2000" b="1" dirty="0" smtClean="0">
              <a:solidFill>
                <a:schemeClr val="tx1"/>
              </a:solidFill>
            </a:endParaRPr>
          </a:p>
          <a:p>
            <a:pPr algn="just">
              <a:buClr>
                <a:schemeClr val="accent1"/>
              </a:buClr>
              <a:buSzPct val="120000"/>
            </a:pPr>
            <a:endParaRPr lang="en-US" sz="2000" b="1" dirty="0" smtClean="0">
              <a:solidFill>
                <a:schemeClr val="tx1"/>
              </a:solidFill>
            </a:endParaRPr>
          </a:p>
          <a:p>
            <a:pPr algn="just">
              <a:buClr>
                <a:schemeClr val="accent1"/>
              </a:buClr>
              <a:buSzPct val="120000"/>
            </a:pPr>
            <a:endParaRPr lang="en-US" sz="2000" b="1" dirty="0" smtClean="0">
              <a:solidFill>
                <a:schemeClr val="tx1"/>
              </a:solidFill>
            </a:endParaRPr>
          </a:p>
          <a:p>
            <a:pPr algn="just">
              <a:buClr>
                <a:schemeClr val="accent1"/>
              </a:buClr>
              <a:buSzPct val="120000"/>
            </a:pPr>
            <a:r>
              <a:rPr lang="en-US" sz="2000" b="1" u="sng" dirty="0" smtClean="0">
                <a:solidFill>
                  <a:schemeClr val="tx1"/>
                </a:solidFill>
              </a:rPr>
              <a:t>PER MANIFESTAZIONI TEMPORANEE, A </a:t>
            </a:r>
            <a:r>
              <a:rPr lang="en-US" sz="2000" b="1" u="sng" dirty="0" smtClean="0">
                <a:solidFill>
                  <a:srgbClr val="FFC000"/>
                </a:solidFill>
              </a:rPr>
              <a:t>SECONDA DELLA TIPOLOGIA</a:t>
            </a:r>
          </a:p>
          <a:p>
            <a:pPr algn="just">
              <a:buClr>
                <a:schemeClr val="accent1"/>
              </a:buClr>
              <a:buSzPct val="120000"/>
            </a:pPr>
            <a:endParaRPr lang="en-US" sz="2000" dirty="0" smtClean="0"/>
          </a:p>
          <a:p>
            <a:pPr marL="457200" indent="-457200" algn="just">
              <a:buClr>
                <a:srgbClr val="FFC000"/>
              </a:buClr>
              <a:buSzPct val="120000"/>
              <a:buFont typeface="+mj-lt"/>
              <a:buAutoNum type="alphaLcPeriod"/>
            </a:pPr>
            <a:r>
              <a:rPr lang="it-IT" sz="2000" dirty="0" smtClean="0">
                <a:solidFill>
                  <a:schemeClr val="tx1"/>
                </a:solidFill>
              </a:rPr>
              <a:t>SCIA per vendita temporanea su area privata</a:t>
            </a:r>
          </a:p>
          <a:p>
            <a:pPr marL="457200" indent="-457200" algn="just">
              <a:buClr>
                <a:srgbClr val="FFC000"/>
              </a:buClr>
              <a:buSzPct val="120000"/>
              <a:buFont typeface="+mj-lt"/>
              <a:buAutoNum type="alphaLcPeriod"/>
            </a:pPr>
            <a:r>
              <a:rPr lang="it-IT" sz="2000" dirty="0" smtClean="0">
                <a:solidFill>
                  <a:schemeClr val="tx1"/>
                </a:solidFill>
              </a:rPr>
              <a:t>C.I.L. per l’installazione temporanea di strutture (</a:t>
            </a:r>
            <a:r>
              <a:rPr lang="it-IT" sz="1600" dirty="0" smtClean="0">
                <a:solidFill>
                  <a:schemeClr val="tx1"/>
                </a:solidFill>
              </a:rPr>
              <a:t>a seguito di parere preventivo</a:t>
            </a:r>
            <a:r>
              <a:rPr lang="it-IT" sz="2000" dirty="0" smtClean="0">
                <a:solidFill>
                  <a:schemeClr val="tx1"/>
                </a:solidFill>
              </a:rPr>
              <a:t>)</a:t>
            </a:r>
          </a:p>
          <a:p>
            <a:pPr marL="457200" indent="-457200" algn="just">
              <a:buClr>
                <a:srgbClr val="FFC000"/>
              </a:buClr>
              <a:buSzPct val="120000"/>
              <a:buFont typeface="+mj-lt"/>
              <a:buAutoNum type="alphaLcPeriod"/>
            </a:pPr>
            <a:r>
              <a:rPr lang="it-IT" sz="2000" dirty="0" smtClean="0">
                <a:solidFill>
                  <a:schemeClr val="tx1"/>
                </a:solidFill>
              </a:rPr>
              <a:t>SCIA per accensione falò e Panevin tradizionali</a:t>
            </a:r>
          </a:p>
          <a:p>
            <a:pPr marL="457200" indent="-457200" algn="just">
              <a:buClr>
                <a:srgbClr val="FFC000"/>
              </a:buClr>
              <a:buSzPct val="120000"/>
              <a:buFont typeface="+mj-lt"/>
              <a:buAutoNum type="alphaLcPeriod"/>
            </a:pPr>
            <a:r>
              <a:rPr lang="it-IT" sz="2000" dirty="0" smtClean="0">
                <a:solidFill>
                  <a:schemeClr val="tx1"/>
                </a:solidFill>
              </a:rPr>
              <a:t>Comunicazione al Sindaco e al Questore per  l’organizzazione di cortei e processioni  (</a:t>
            </a:r>
            <a:r>
              <a:rPr lang="it-IT" sz="1600" dirty="0" smtClean="0">
                <a:solidFill>
                  <a:schemeClr val="tx1"/>
                </a:solidFill>
              </a:rPr>
              <a:t>almeno 3 giorni prima</a:t>
            </a:r>
            <a:r>
              <a:rPr lang="it-IT" sz="2000" dirty="0" smtClean="0">
                <a:solidFill>
                  <a:schemeClr val="tx1"/>
                </a:solidFill>
              </a:rPr>
              <a:t>)</a:t>
            </a:r>
          </a:p>
          <a:p>
            <a:pPr marL="457200" indent="-457200" algn="just">
              <a:buClr>
                <a:srgbClr val="FFC000"/>
              </a:buClr>
              <a:buSzPct val="120000"/>
            </a:pPr>
            <a:endParaRPr lang="it-IT" sz="2000" b="1" dirty="0" smtClean="0">
              <a:solidFill>
                <a:schemeClr val="tx1"/>
              </a:solidFill>
            </a:endParaRPr>
          </a:p>
          <a:p>
            <a:pPr indent="4763" algn="just">
              <a:buClr>
                <a:srgbClr val="FFC000"/>
              </a:buClr>
              <a:buSzPct val="120000"/>
            </a:pPr>
            <a:r>
              <a:rPr lang="it-IT" sz="2000" b="1" dirty="0" smtClean="0">
                <a:solidFill>
                  <a:schemeClr val="tx1"/>
                </a:solidFill>
              </a:rPr>
              <a:t>Le </a:t>
            </a:r>
            <a:r>
              <a:rPr lang="it-IT" sz="2000" b="1" dirty="0" smtClean="0">
                <a:solidFill>
                  <a:srgbClr val="FFC000"/>
                </a:solidFill>
              </a:rPr>
              <a:t>SCIA/Comunicazioni</a:t>
            </a:r>
            <a:r>
              <a:rPr lang="it-IT" sz="2000" dirty="0" smtClean="0">
                <a:solidFill>
                  <a:schemeClr val="tx1"/>
                </a:solidFill>
              </a:rPr>
              <a:t>, </a:t>
            </a:r>
            <a:r>
              <a:rPr lang="it-IT" sz="2000" u="sng" dirty="0" smtClean="0">
                <a:solidFill>
                  <a:schemeClr val="tx1"/>
                </a:solidFill>
              </a:rPr>
              <a:t>complete della documentazione progettuale e certificativa</a:t>
            </a:r>
            <a:r>
              <a:rPr lang="it-IT" sz="2000" dirty="0" smtClean="0">
                <a:solidFill>
                  <a:schemeClr val="tx1"/>
                </a:solidFill>
              </a:rPr>
              <a:t>, </a:t>
            </a:r>
            <a:r>
              <a:rPr lang="it-IT" sz="2000" b="1" dirty="0" smtClean="0">
                <a:solidFill>
                  <a:srgbClr val="FFC000"/>
                </a:solidFill>
              </a:rPr>
              <a:t>vanno presentate </a:t>
            </a:r>
            <a:r>
              <a:rPr lang="it-IT" sz="2000" dirty="0" smtClean="0">
                <a:solidFill>
                  <a:schemeClr val="tx1"/>
                </a:solidFill>
              </a:rPr>
              <a:t>al</a:t>
            </a:r>
            <a:r>
              <a:rPr lang="it-IT" sz="2000" b="1" dirty="0" smtClean="0">
                <a:solidFill>
                  <a:srgbClr val="FFC000"/>
                </a:solidFill>
              </a:rPr>
              <a:t> </a:t>
            </a:r>
            <a:r>
              <a:rPr lang="it-IT" sz="2000" b="1" dirty="0" smtClean="0">
                <a:solidFill>
                  <a:srgbClr val="FF0000"/>
                </a:solidFill>
              </a:rPr>
              <a:t>Comune</a:t>
            </a:r>
            <a:r>
              <a:rPr lang="it-IT" sz="2000" dirty="0" smtClean="0">
                <a:solidFill>
                  <a:schemeClr val="tx1"/>
                </a:solidFill>
              </a:rPr>
              <a:t>:</a:t>
            </a:r>
          </a:p>
          <a:p>
            <a:pPr indent="4763" algn="just">
              <a:buClr>
                <a:srgbClr val="FFC000"/>
              </a:buClr>
              <a:buSzPct val="120000"/>
            </a:pPr>
            <a:endParaRPr lang="it-IT" sz="2000" dirty="0" smtClean="0">
              <a:solidFill>
                <a:schemeClr val="tx1"/>
              </a:solidFill>
            </a:endParaRPr>
          </a:p>
          <a:p>
            <a:pPr marL="914400" lvl="1" indent="-457200" algn="just">
              <a:buClr>
                <a:srgbClr val="FFC000"/>
              </a:buClr>
              <a:buSzPct val="120000"/>
              <a:buFont typeface="Arial" pitchFamily="34" charset="0"/>
              <a:buChar char="•"/>
            </a:pPr>
            <a:r>
              <a:rPr lang="it-IT" sz="2000" b="1" dirty="0" smtClean="0">
                <a:solidFill>
                  <a:srgbClr val="FF0000"/>
                </a:solidFill>
              </a:rPr>
              <a:t>PRIMA </a:t>
            </a:r>
            <a:r>
              <a:rPr lang="it-IT" sz="2000" dirty="0" smtClean="0"/>
              <a:t>dell’inizio della manifestazione</a:t>
            </a:r>
          </a:p>
        </p:txBody>
      </p:sp>
      <p:sp>
        <p:nvSpPr>
          <p:cNvPr id="5"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ITER AUTORIZZATIVO - </a:t>
            </a:r>
            <a:r>
              <a:rPr lang="it-IT" sz="2400" b="1" dirty="0" smtClean="0">
                <a:solidFill>
                  <a:srgbClr val="FF0000"/>
                </a:solidFill>
              </a:rPr>
              <a:t>SCIA</a:t>
            </a:r>
            <a:endParaRPr lang="it-IT" sz="2400" b="1" dirty="0">
              <a:solidFill>
                <a:srgbClr val="FF0000"/>
              </a:solidFill>
            </a:endParaRPr>
          </a:p>
        </p:txBody>
      </p:sp>
    </p:spTree>
  </p:cSld>
  <p:clrMapOvr>
    <a:masterClrMapping/>
  </p:clrMapOvr>
  <p:transition spd="slow">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en-US" sz="2000" b="1" u="sng" dirty="0" smtClean="0">
              <a:solidFill>
                <a:schemeClr val="tx1"/>
              </a:solidFill>
            </a:endParaRPr>
          </a:p>
          <a:p>
            <a:pPr algn="just">
              <a:buClr>
                <a:schemeClr val="accent1"/>
              </a:buClr>
              <a:buSzPct val="120000"/>
            </a:pPr>
            <a:endParaRPr lang="en-US" sz="2000" b="1" u="sng" dirty="0" smtClean="0">
              <a:solidFill>
                <a:schemeClr val="tx1"/>
              </a:solidFill>
            </a:endParaRPr>
          </a:p>
          <a:p>
            <a:pPr algn="just">
              <a:buClr>
                <a:schemeClr val="accent1"/>
              </a:buClr>
              <a:buSzPct val="120000"/>
            </a:pPr>
            <a:r>
              <a:rPr lang="en-US" sz="2000" b="1" dirty="0" smtClean="0">
                <a:solidFill>
                  <a:srgbClr val="FFC000"/>
                </a:solidFill>
              </a:rPr>
              <a:t>CCVLPS</a:t>
            </a:r>
            <a:r>
              <a:rPr lang="en-US" sz="2000" dirty="0" smtClean="0">
                <a:solidFill>
                  <a:schemeClr val="tx1"/>
                </a:solidFill>
              </a:rPr>
              <a:t> – Commissione </a:t>
            </a:r>
            <a:r>
              <a:rPr lang="en-US" sz="2000" b="1" dirty="0" smtClean="0">
                <a:solidFill>
                  <a:srgbClr val="FFC000"/>
                </a:solidFill>
              </a:rPr>
              <a:t>Comunale</a:t>
            </a:r>
            <a:r>
              <a:rPr lang="en-US" sz="2000" dirty="0" smtClean="0">
                <a:solidFill>
                  <a:schemeClr val="tx1"/>
                </a:solidFill>
              </a:rPr>
              <a:t> di Vigilanza sui Locali di Pubblico Spettacolo</a:t>
            </a:r>
            <a:endParaRPr lang="en-US" sz="2000" dirty="0" smtClean="0">
              <a:solidFill>
                <a:srgbClr val="FFC000"/>
              </a:solidFill>
            </a:endParaRPr>
          </a:p>
          <a:p>
            <a:pPr algn="just">
              <a:buClr>
                <a:schemeClr val="accent1"/>
              </a:buClr>
              <a:buSzPct val="120000"/>
            </a:pPr>
            <a:endParaRPr lang="en-US" sz="2000" dirty="0" smtClean="0"/>
          </a:p>
          <a:p>
            <a:pPr algn="just">
              <a:buClr>
                <a:schemeClr val="accent1"/>
              </a:buClr>
              <a:buSzPct val="120000"/>
            </a:pPr>
            <a:r>
              <a:rPr lang="en-US" sz="2000" dirty="0" smtClean="0"/>
              <a:t>È composta da:</a:t>
            </a:r>
          </a:p>
          <a:p>
            <a:pPr marL="457200" indent="-457200" algn="just">
              <a:buClr>
                <a:srgbClr val="FFC000"/>
              </a:buClr>
              <a:buSzPct val="120000"/>
              <a:buFont typeface="+mj-lt"/>
              <a:buAutoNum type="alphaLcPeriod"/>
            </a:pPr>
            <a:r>
              <a:rPr lang="it-IT" sz="2000" dirty="0" smtClean="0">
                <a:solidFill>
                  <a:schemeClr val="tx1"/>
                </a:solidFill>
              </a:rPr>
              <a:t>dal </a:t>
            </a:r>
            <a:r>
              <a:rPr lang="it-IT" sz="2000" dirty="0" smtClean="0">
                <a:solidFill>
                  <a:srgbClr val="FFC000"/>
                </a:solidFill>
              </a:rPr>
              <a:t>Sindaco</a:t>
            </a:r>
            <a:r>
              <a:rPr lang="it-IT" sz="2000" dirty="0" smtClean="0">
                <a:solidFill>
                  <a:schemeClr val="tx1"/>
                </a:solidFill>
              </a:rPr>
              <a:t> o suo delegato che la presiede; </a:t>
            </a:r>
          </a:p>
          <a:p>
            <a:pPr marL="457200" indent="-457200" algn="just">
              <a:buClr>
                <a:srgbClr val="FFC000"/>
              </a:buClr>
              <a:buSzPct val="120000"/>
              <a:buFont typeface="+mj-lt"/>
              <a:buAutoNum type="alphaLcPeriod"/>
            </a:pPr>
            <a:r>
              <a:rPr lang="it-IT" sz="2000" dirty="0" smtClean="0">
                <a:solidFill>
                  <a:schemeClr val="tx1"/>
                </a:solidFill>
              </a:rPr>
              <a:t>dal </a:t>
            </a:r>
            <a:r>
              <a:rPr lang="it-IT" sz="2000" dirty="0" smtClean="0">
                <a:solidFill>
                  <a:srgbClr val="FFC000"/>
                </a:solidFill>
              </a:rPr>
              <a:t>Comandante</a:t>
            </a:r>
            <a:r>
              <a:rPr lang="it-IT" sz="2000" dirty="0" smtClean="0">
                <a:solidFill>
                  <a:schemeClr val="tx1"/>
                </a:solidFill>
              </a:rPr>
              <a:t> del Corpo di </a:t>
            </a:r>
            <a:r>
              <a:rPr lang="it-IT" sz="2000" dirty="0" smtClean="0">
                <a:solidFill>
                  <a:srgbClr val="FFC000"/>
                </a:solidFill>
              </a:rPr>
              <a:t>polizia municipale</a:t>
            </a:r>
            <a:r>
              <a:rPr lang="it-IT" sz="2000" dirty="0" smtClean="0">
                <a:solidFill>
                  <a:schemeClr val="tx1"/>
                </a:solidFill>
              </a:rPr>
              <a:t> o suo delegato; </a:t>
            </a:r>
          </a:p>
          <a:p>
            <a:pPr marL="457200" indent="-457200" algn="just">
              <a:buClr>
                <a:srgbClr val="FFC000"/>
              </a:buClr>
              <a:buSzPct val="120000"/>
              <a:buFont typeface="+mj-lt"/>
              <a:buAutoNum type="alphaLcPeriod"/>
            </a:pPr>
            <a:r>
              <a:rPr lang="it-IT" sz="2000" dirty="0" smtClean="0">
                <a:solidFill>
                  <a:schemeClr val="tx1"/>
                </a:solidFill>
              </a:rPr>
              <a:t>dal dirigente </a:t>
            </a:r>
            <a:r>
              <a:rPr lang="it-IT" sz="2000" dirty="0" smtClean="0">
                <a:solidFill>
                  <a:srgbClr val="FFC000"/>
                </a:solidFill>
              </a:rPr>
              <a:t>medico</a:t>
            </a:r>
            <a:r>
              <a:rPr lang="it-IT" sz="2000" dirty="0" smtClean="0">
                <a:solidFill>
                  <a:schemeClr val="tx1"/>
                </a:solidFill>
              </a:rPr>
              <a:t> dell'organo sanitario pubblico di base competente per territorio o da un medico dallo stesso delegato; </a:t>
            </a:r>
          </a:p>
          <a:p>
            <a:pPr marL="457200" indent="-457200" algn="just">
              <a:buClr>
                <a:srgbClr val="FFC000"/>
              </a:buClr>
              <a:buSzPct val="120000"/>
              <a:buFont typeface="+mj-lt"/>
              <a:buAutoNum type="alphaLcPeriod"/>
            </a:pPr>
            <a:r>
              <a:rPr lang="it-IT" sz="2000" dirty="0" smtClean="0">
                <a:solidFill>
                  <a:schemeClr val="tx1"/>
                </a:solidFill>
              </a:rPr>
              <a:t>dal dirigente dell'</a:t>
            </a:r>
            <a:r>
              <a:rPr lang="it-IT" sz="2000" dirty="0" smtClean="0">
                <a:solidFill>
                  <a:srgbClr val="FFC000"/>
                </a:solidFill>
              </a:rPr>
              <a:t>ufficio tecnico</a:t>
            </a:r>
            <a:r>
              <a:rPr lang="it-IT" sz="2000" dirty="0" smtClean="0">
                <a:solidFill>
                  <a:schemeClr val="tx1"/>
                </a:solidFill>
              </a:rPr>
              <a:t> comunale o suo delegato; </a:t>
            </a:r>
          </a:p>
          <a:p>
            <a:pPr marL="457200" indent="-457200" algn="just">
              <a:buClr>
                <a:srgbClr val="FFC000"/>
              </a:buClr>
              <a:buSzPct val="120000"/>
              <a:buFont typeface="+mj-lt"/>
              <a:buAutoNum type="alphaLcPeriod"/>
            </a:pPr>
            <a:r>
              <a:rPr lang="it-IT" sz="2000" dirty="0" smtClean="0">
                <a:solidFill>
                  <a:schemeClr val="tx1"/>
                </a:solidFill>
              </a:rPr>
              <a:t>dal </a:t>
            </a:r>
            <a:r>
              <a:rPr lang="it-IT" sz="2000" dirty="0" smtClean="0">
                <a:solidFill>
                  <a:srgbClr val="FFC000"/>
                </a:solidFill>
              </a:rPr>
              <a:t>Comandante</a:t>
            </a:r>
            <a:r>
              <a:rPr lang="it-IT" sz="2000" dirty="0" smtClean="0">
                <a:solidFill>
                  <a:schemeClr val="tx1"/>
                </a:solidFill>
              </a:rPr>
              <a:t> provinciale dei </a:t>
            </a:r>
            <a:r>
              <a:rPr lang="it-IT" sz="2000" dirty="0" smtClean="0">
                <a:solidFill>
                  <a:srgbClr val="FFC000"/>
                </a:solidFill>
              </a:rPr>
              <a:t>Vigili del fuoco</a:t>
            </a:r>
            <a:r>
              <a:rPr lang="it-IT" sz="2000" dirty="0" smtClean="0">
                <a:solidFill>
                  <a:schemeClr val="tx1"/>
                </a:solidFill>
              </a:rPr>
              <a:t> o suo delegato; </a:t>
            </a:r>
          </a:p>
          <a:p>
            <a:pPr marL="457200" indent="-457200" algn="just">
              <a:buClr>
                <a:srgbClr val="FFC000"/>
              </a:buClr>
              <a:buSzPct val="120000"/>
              <a:buFont typeface="+mj-lt"/>
              <a:buAutoNum type="alphaLcPeriod"/>
            </a:pPr>
            <a:r>
              <a:rPr lang="it-IT" sz="2000" dirty="0" smtClean="0">
                <a:solidFill>
                  <a:schemeClr val="tx1"/>
                </a:solidFill>
              </a:rPr>
              <a:t>da un esperto in </a:t>
            </a:r>
            <a:r>
              <a:rPr lang="it-IT" sz="2000" dirty="0" smtClean="0">
                <a:solidFill>
                  <a:srgbClr val="FFC000"/>
                </a:solidFill>
              </a:rPr>
              <a:t>elettrotecnica</a:t>
            </a:r>
            <a:r>
              <a:rPr lang="it-IT" sz="2000" dirty="0" smtClean="0">
                <a:solidFill>
                  <a:schemeClr val="tx1"/>
                </a:solidFill>
              </a:rPr>
              <a:t>. </a:t>
            </a:r>
          </a:p>
          <a:p>
            <a:pPr algn="just">
              <a:buClr>
                <a:schemeClr val="accent1"/>
              </a:buClr>
              <a:buSzPct val="120000"/>
            </a:pPr>
            <a:endParaRPr lang="en-US" sz="2000" dirty="0" smtClean="0"/>
          </a:p>
          <a:p>
            <a:pPr algn="just">
              <a:buClr>
                <a:schemeClr val="accent1"/>
              </a:buClr>
              <a:buSzPct val="120000"/>
            </a:pPr>
            <a:r>
              <a:rPr lang="en-US" sz="2000" dirty="0" smtClean="0"/>
              <a:t>Possono essere aggregati, ove occorra:</a:t>
            </a:r>
          </a:p>
          <a:p>
            <a:pPr marL="457200" indent="-457200" algn="just">
              <a:buClr>
                <a:srgbClr val="FFC000"/>
              </a:buClr>
              <a:buSzPct val="120000"/>
              <a:buFont typeface="Arial" pitchFamily="34" charset="0"/>
              <a:buChar char="•"/>
            </a:pPr>
            <a:r>
              <a:rPr lang="it-IT" sz="2000" dirty="0" smtClean="0">
                <a:solidFill>
                  <a:schemeClr val="tx1"/>
                </a:solidFill>
              </a:rPr>
              <a:t>Uno o più esperti in acustica o altra disciplina tecnica.</a:t>
            </a:r>
          </a:p>
        </p:txBody>
      </p:sp>
      <p:sp>
        <p:nvSpPr>
          <p:cNvPr id="5"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ITER AUTORIZZATIVO - ORGANISMI PREPOSTI</a:t>
            </a:r>
            <a:endParaRPr lang="it-IT" sz="2400" b="1" dirty="0">
              <a:solidFill>
                <a:srgbClr val="FF0000"/>
              </a:solidFill>
            </a:endParaRPr>
          </a:p>
        </p:txBody>
      </p:sp>
    </p:spTree>
  </p:cSld>
  <p:clrMapOvr>
    <a:masterClrMapping/>
  </p:clrMapOvr>
  <p:transition spd="slow">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r>
              <a:rPr lang="en-US" sz="2000" b="1" dirty="0" smtClean="0">
                <a:solidFill>
                  <a:srgbClr val="FFC000"/>
                </a:solidFill>
              </a:rPr>
              <a:t>CPVLPS</a:t>
            </a:r>
            <a:r>
              <a:rPr lang="en-US" sz="2000" dirty="0" smtClean="0">
                <a:solidFill>
                  <a:schemeClr val="tx1"/>
                </a:solidFill>
              </a:rPr>
              <a:t> – Commissione </a:t>
            </a:r>
            <a:r>
              <a:rPr lang="en-US" sz="2000" b="1" dirty="0" smtClean="0">
                <a:solidFill>
                  <a:srgbClr val="FFC000"/>
                </a:solidFill>
              </a:rPr>
              <a:t>Provinciale</a:t>
            </a:r>
            <a:r>
              <a:rPr lang="en-US" sz="2000" dirty="0" smtClean="0">
                <a:solidFill>
                  <a:schemeClr val="tx1"/>
                </a:solidFill>
              </a:rPr>
              <a:t> di Vigilanza sui Locali di Pubblico Spettacolo</a:t>
            </a:r>
            <a:endParaRPr lang="en-US" sz="2000" dirty="0" smtClean="0">
              <a:solidFill>
                <a:srgbClr val="FFC000"/>
              </a:solidFill>
            </a:endParaRPr>
          </a:p>
          <a:p>
            <a:pPr algn="just">
              <a:buClr>
                <a:schemeClr val="accent1"/>
              </a:buClr>
              <a:buSzPct val="120000"/>
            </a:pPr>
            <a:endParaRPr lang="en-US" sz="1600" dirty="0" smtClean="0"/>
          </a:p>
          <a:p>
            <a:pPr algn="just">
              <a:buClr>
                <a:schemeClr val="accent1"/>
              </a:buClr>
              <a:buSzPct val="120000"/>
            </a:pPr>
            <a:r>
              <a:rPr lang="en-US" sz="2000" dirty="0" smtClean="0"/>
              <a:t>È composta da:</a:t>
            </a:r>
          </a:p>
          <a:p>
            <a:pPr marL="457200" indent="-457200" algn="just">
              <a:buClr>
                <a:srgbClr val="FFC000"/>
              </a:buClr>
              <a:buSzPct val="120000"/>
              <a:buFont typeface="+mj-lt"/>
              <a:buAutoNum type="alphaLcPeriod"/>
            </a:pPr>
            <a:r>
              <a:rPr lang="it-IT" sz="2000" dirty="0" smtClean="0">
                <a:solidFill>
                  <a:schemeClr val="tx1"/>
                </a:solidFill>
              </a:rPr>
              <a:t>dal </a:t>
            </a:r>
            <a:r>
              <a:rPr lang="it-IT" sz="2000" dirty="0" smtClean="0">
                <a:solidFill>
                  <a:srgbClr val="FFC000"/>
                </a:solidFill>
              </a:rPr>
              <a:t>Prefetto</a:t>
            </a:r>
            <a:r>
              <a:rPr lang="it-IT" sz="2000" dirty="0" smtClean="0">
                <a:solidFill>
                  <a:schemeClr val="tx1"/>
                </a:solidFill>
              </a:rPr>
              <a:t> o dal vice prefetto con funzioni vicarie, che la presiede; </a:t>
            </a:r>
          </a:p>
          <a:p>
            <a:pPr marL="457200" indent="-457200" algn="just">
              <a:buClr>
                <a:srgbClr val="FFC000"/>
              </a:buClr>
              <a:buSzPct val="120000"/>
              <a:buFont typeface="+mj-lt"/>
              <a:buAutoNum type="alphaLcPeriod"/>
            </a:pPr>
            <a:r>
              <a:rPr lang="it-IT" sz="2000" dirty="0" smtClean="0">
                <a:solidFill>
                  <a:schemeClr val="tx1"/>
                </a:solidFill>
              </a:rPr>
              <a:t>dal </a:t>
            </a:r>
            <a:r>
              <a:rPr lang="it-IT" sz="2000" dirty="0" smtClean="0">
                <a:solidFill>
                  <a:srgbClr val="FFC000"/>
                </a:solidFill>
              </a:rPr>
              <a:t>Questore</a:t>
            </a:r>
            <a:r>
              <a:rPr lang="it-IT" sz="2000" dirty="0" smtClean="0">
                <a:solidFill>
                  <a:schemeClr val="tx1"/>
                </a:solidFill>
              </a:rPr>
              <a:t> o dal vice questore con funzioni vicarie; </a:t>
            </a:r>
          </a:p>
          <a:p>
            <a:pPr marL="457200" indent="-457200" algn="just">
              <a:buClr>
                <a:srgbClr val="FFC000"/>
              </a:buClr>
              <a:buSzPct val="120000"/>
              <a:buFont typeface="+mj-lt"/>
              <a:buAutoNum type="alphaLcPeriod"/>
            </a:pPr>
            <a:r>
              <a:rPr lang="it-IT" sz="2000" dirty="0" smtClean="0">
                <a:solidFill>
                  <a:schemeClr val="tx1"/>
                </a:solidFill>
              </a:rPr>
              <a:t>dal </a:t>
            </a:r>
            <a:r>
              <a:rPr lang="it-IT" sz="2000" dirty="0" smtClean="0">
                <a:solidFill>
                  <a:srgbClr val="FFC000"/>
                </a:solidFill>
              </a:rPr>
              <a:t>Sindaco</a:t>
            </a:r>
            <a:r>
              <a:rPr lang="it-IT" sz="2000" dirty="0" smtClean="0">
                <a:solidFill>
                  <a:schemeClr val="tx1"/>
                </a:solidFill>
              </a:rPr>
              <a:t> del comune in cui si trova o deve essere realizzato il locale o impianto o da un suo delegato; </a:t>
            </a:r>
          </a:p>
          <a:p>
            <a:pPr marL="457200" indent="-457200" algn="just">
              <a:buClr>
                <a:srgbClr val="FFC000"/>
              </a:buClr>
              <a:buSzPct val="120000"/>
              <a:buFont typeface="+mj-lt"/>
              <a:buAutoNum type="alphaLcPeriod"/>
            </a:pPr>
            <a:r>
              <a:rPr lang="it-IT" sz="2000" dirty="0" smtClean="0">
                <a:solidFill>
                  <a:schemeClr val="tx1"/>
                </a:solidFill>
              </a:rPr>
              <a:t>dal dirigente </a:t>
            </a:r>
            <a:r>
              <a:rPr lang="it-IT" sz="2000" dirty="0" smtClean="0">
                <a:solidFill>
                  <a:srgbClr val="FFC000"/>
                </a:solidFill>
              </a:rPr>
              <a:t>medico</a:t>
            </a:r>
            <a:r>
              <a:rPr lang="it-IT" sz="2000" dirty="0" smtClean="0">
                <a:solidFill>
                  <a:schemeClr val="tx1"/>
                </a:solidFill>
              </a:rPr>
              <a:t> dell'organo sanitario pubblico di base competente per territorio o da un medico dallo stesso delegato; </a:t>
            </a:r>
          </a:p>
          <a:p>
            <a:pPr marL="457200" indent="-457200" algn="just">
              <a:buClr>
                <a:srgbClr val="FFC000"/>
              </a:buClr>
              <a:buSzPct val="120000"/>
              <a:buFont typeface="+mj-lt"/>
              <a:buAutoNum type="alphaLcPeriod"/>
            </a:pPr>
            <a:r>
              <a:rPr lang="it-IT" sz="2000" dirty="0" smtClean="0">
                <a:solidFill>
                  <a:schemeClr val="tx1"/>
                </a:solidFill>
              </a:rPr>
              <a:t>da un </a:t>
            </a:r>
            <a:r>
              <a:rPr lang="it-IT" sz="2000" dirty="0" smtClean="0">
                <a:solidFill>
                  <a:srgbClr val="FFC000"/>
                </a:solidFill>
              </a:rPr>
              <a:t>ingegnere</a:t>
            </a:r>
            <a:r>
              <a:rPr lang="it-IT" sz="2000" dirty="0" smtClean="0">
                <a:solidFill>
                  <a:schemeClr val="tx1"/>
                </a:solidFill>
              </a:rPr>
              <a:t> dell'organismo che, per disposizione regionale, svolge le funzioni del </a:t>
            </a:r>
            <a:r>
              <a:rPr lang="it-IT" sz="2000" dirty="0" smtClean="0">
                <a:solidFill>
                  <a:srgbClr val="FFC000"/>
                </a:solidFill>
              </a:rPr>
              <a:t>Genio Civile</a:t>
            </a:r>
            <a:r>
              <a:rPr lang="it-IT" sz="2000" dirty="0" smtClean="0">
                <a:solidFill>
                  <a:schemeClr val="tx1"/>
                </a:solidFill>
              </a:rPr>
              <a:t>; </a:t>
            </a:r>
          </a:p>
          <a:p>
            <a:pPr marL="457200" indent="-457200" algn="just">
              <a:buClr>
                <a:srgbClr val="FFC000"/>
              </a:buClr>
              <a:buSzPct val="120000"/>
              <a:buFont typeface="+mj-lt"/>
              <a:buAutoNum type="alphaLcPeriod"/>
            </a:pPr>
            <a:r>
              <a:rPr lang="it-IT" sz="2000" dirty="0" smtClean="0">
                <a:solidFill>
                  <a:schemeClr val="tx1"/>
                </a:solidFill>
              </a:rPr>
              <a:t>dal </a:t>
            </a:r>
            <a:r>
              <a:rPr lang="it-IT" sz="2000" dirty="0" smtClean="0">
                <a:solidFill>
                  <a:srgbClr val="FFC000"/>
                </a:solidFill>
              </a:rPr>
              <a:t>Comandante</a:t>
            </a:r>
            <a:r>
              <a:rPr lang="it-IT" sz="2000" dirty="0" smtClean="0">
                <a:solidFill>
                  <a:schemeClr val="tx1"/>
                </a:solidFill>
              </a:rPr>
              <a:t> provinciale dei </a:t>
            </a:r>
            <a:r>
              <a:rPr lang="it-IT" sz="2000" dirty="0" smtClean="0">
                <a:solidFill>
                  <a:srgbClr val="FFC000"/>
                </a:solidFill>
              </a:rPr>
              <a:t>Vigili del fuoco </a:t>
            </a:r>
            <a:r>
              <a:rPr lang="it-IT" sz="2000" dirty="0" smtClean="0">
                <a:solidFill>
                  <a:schemeClr val="tx1"/>
                </a:solidFill>
              </a:rPr>
              <a:t>o suo delegato; </a:t>
            </a:r>
          </a:p>
          <a:p>
            <a:pPr marL="457200" indent="-457200" algn="just">
              <a:buClr>
                <a:srgbClr val="FFC000"/>
              </a:buClr>
              <a:buSzPct val="120000"/>
              <a:buFont typeface="+mj-lt"/>
              <a:buAutoNum type="alphaLcPeriod"/>
            </a:pPr>
            <a:r>
              <a:rPr lang="it-IT" sz="2000" dirty="0" smtClean="0">
                <a:solidFill>
                  <a:schemeClr val="tx1"/>
                </a:solidFill>
              </a:rPr>
              <a:t>da un esperto in </a:t>
            </a:r>
            <a:r>
              <a:rPr lang="it-IT" sz="2000" dirty="0" smtClean="0">
                <a:solidFill>
                  <a:srgbClr val="FFC000"/>
                </a:solidFill>
              </a:rPr>
              <a:t>elettrotecnica</a:t>
            </a:r>
            <a:r>
              <a:rPr lang="it-IT" sz="2000" dirty="0" smtClean="0">
                <a:solidFill>
                  <a:schemeClr val="tx1"/>
                </a:solidFill>
              </a:rPr>
              <a:t>. </a:t>
            </a:r>
          </a:p>
          <a:p>
            <a:pPr algn="just">
              <a:buClr>
                <a:schemeClr val="accent1"/>
              </a:buClr>
              <a:buSzPct val="120000"/>
            </a:pPr>
            <a:endParaRPr lang="en-US" sz="1200" dirty="0" smtClean="0"/>
          </a:p>
          <a:p>
            <a:pPr algn="just">
              <a:buClr>
                <a:schemeClr val="accent1"/>
              </a:buClr>
              <a:buSzPct val="120000"/>
            </a:pPr>
            <a:r>
              <a:rPr lang="en-US" sz="2000" dirty="0" smtClean="0"/>
              <a:t>Possono essere aggregati, ove occorra:</a:t>
            </a:r>
          </a:p>
          <a:p>
            <a:pPr marL="457200" indent="-457200" algn="just">
              <a:buClr>
                <a:srgbClr val="FFC000"/>
              </a:buClr>
              <a:buSzPct val="120000"/>
              <a:buFont typeface="Arial" pitchFamily="34" charset="0"/>
              <a:buChar char="•"/>
            </a:pPr>
            <a:r>
              <a:rPr lang="it-IT" sz="2000" dirty="0" smtClean="0">
                <a:solidFill>
                  <a:schemeClr val="tx1"/>
                </a:solidFill>
              </a:rPr>
              <a:t>Uno o più esperti in </a:t>
            </a:r>
            <a:r>
              <a:rPr lang="it-IT" sz="2000" dirty="0" smtClean="0">
                <a:solidFill>
                  <a:srgbClr val="FFC000"/>
                </a:solidFill>
              </a:rPr>
              <a:t>acustica</a:t>
            </a:r>
            <a:r>
              <a:rPr lang="it-IT" sz="2000" dirty="0" smtClean="0">
                <a:solidFill>
                  <a:schemeClr val="tx1"/>
                </a:solidFill>
              </a:rPr>
              <a:t> o altra disciplina tecnica.</a:t>
            </a:r>
          </a:p>
        </p:txBody>
      </p:sp>
      <p:sp>
        <p:nvSpPr>
          <p:cNvPr id="6"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ITER AUTORIZZATIVO - ORGANISMI PREPOSTI</a:t>
            </a:r>
            <a:endParaRPr lang="it-IT" sz="2400" b="1" dirty="0">
              <a:solidFill>
                <a:srgbClr val="FF0000"/>
              </a:solidFill>
            </a:endParaRPr>
          </a:p>
        </p:txBody>
      </p:sp>
    </p:spTree>
  </p:cSld>
  <p:clrMapOvr>
    <a:masterClrMapping/>
  </p:clrMapOvr>
  <p:transition spd="slow">
    <p:newsfla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r>
              <a:rPr lang="en-US" sz="2000" dirty="0" smtClean="0">
                <a:solidFill>
                  <a:schemeClr val="tx1"/>
                </a:solidFill>
              </a:rPr>
              <a:t>Comitato Provinciale per l’Ordine e la Sicurezza Pubblica</a:t>
            </a:r>
            <a:endParaRPr lang="en-US" sz="2000" dirty="0" smtClean="0">
              <a:solidFill>
                <a:srgbClr val="FFC000"/>
              </a:solidFill>
            </a:endParaRPr>
          </a:p>
          <a:p>
            <a:pPr algn="just">
              <a:buClr>
                <a:schemeClr val="accent1"/>
              </a:buClr>
              <a:buSzPct val="120000"/>
            </a:pPr>
            <a:endParaRPr lang="en-US" sz="1400" dirty="0" smtClean="0"/>
          </a:p>
          <a:p>
            <a:pPr algn="just">
              <a:buClr>
                <a:schemeClr val="accent1"/>
              </a:buClr>
              <a:buSzPct val="120000"/>
            </a:pPr>
            <a:r>
              <a:rPr lang="it-IT" sz="1600" dirty="0" smtClean="0">
                <a:solidFill>
                  <a:schemeClr val="tx1"/>
                </a:solidFill>
              </a:rPr>
              <a:t>Il comitato provinciale per l'ordine e la sicurezza pubblica è un </a:t>
            </a:r>
            <a:r>
              <a:rPr lang="it-IT" sz="1600" dirty="0" smtClean="0">
                <a:solidFill>
                  <a:srgbClr val="FFC000"/>
                </a:solidFill>
              </a:rPr>
              <a:t>organo di consulenza del prefetto</a:t>
            </a:r>
            <a:r>
              <a:rPr lang="it-IT" sz="1600" dirty="0" smtClean="0">
                <a:solidFill>
                  <a:schemeClr val="tx1"/>
                </a:solidFill>
              </a:rPr>
              <a:t> per l'esercizio delle sue attribuzioni di autorità di pubblica sicurezza a livello provinciale.</a:t>
            </a:r>
            <a:endParaRPr lang="en-US" sz="1600" dirty="0" smtClean="0">
              <a:solidFill>
                <a:schemeClr val="tx1"/>
              </a:solidFill>
            </a:endParaRPr>
          </a:p>
          <a:p>
            <a:pPr algn="just">
              <a:buClr>
                <a:schemeClr val="accent1"/>
              </a:buClr>
              <a:buSzPct val="120000"/>
            </a:pPr>
            <a:endParaRPr lang="en-US" sz="1400" dirty="0" smtClean="0"/>
          </a:p>
          <a:p>
            <a:pPr algn="just">
              <a:buClr>
                <a:schemeClr val="accent1"/>
              </a:buClr>
              <a:buSzPct val="120000"/>
            </a:pPr>
            <a:r>
              <a:rPr lang="en-US" sz="2000" dirty="0" smtClean="0"/>
              <a:t>È composto da:</a:t>
            </a:r>
          </a:p>
          <a:p>
            <a:pPr marL="457200" indent="-457200" algn="just">
              <a:buClr>
                <a:srgbClr val="FFC000"/>
              </a:buClr>
              <a:buSzPct val="120000"/>
              <a:buFont typeface="+mj-lt"/>
              <a:buAutoNum type="alphaLcPeriod"/>
            </a:pPr>
            <a:r>
              <a:rPr lang="it-IT" sz="2000" dirty="0" smtClean="0">
                <a:solidFill>
                  <a:schemeClr val="tx1"/>
                </a:solidFill>
              </a:rPr>
              <a:t>dal </a:t>
            </a:r>
            <a:r>
              <a:rPr lang="it-IT" sz="2000" dirty="0" smtClean="0">
                <a:solidFill>
                  <a:srgbClr val="FFC000"/>
                </a:solidFill>
              </a:rPr>
              <a:t>Prefetto</a:t>
            </a:r>
            <a:r>
              <a:rPr lang="it-IT" sz="2000" dirty="0" smtClean="0">
                <a:solidFill>
                  <a:schemeClr val="tx1"/>
                </a:solidFill>
              </a:rPr>
              <a:t>; </a:t>
            </a:r>
          </a:p>
          <a:p>
            <a:pPr marL="457200" indent="-457200" algn="just">
              <a:buClr>
                <a:srgbClr val="FFC000"/>
              </a:buClr>
              <a:buSzPct val="120000"/>
              <a:buFont typeface="+mj-lt"/>
              <a:buAutoNum type="alphaLcPeriod"/>
            </a:pPr>
            <a:r>
              <a:rPr lang="it-IT" sz="2000" dirty="0" smtClean="0">
                <a:solidFill>
                  <a:schemeClr val="tx1"/>
                </a:solidFill>
              </a:rPr>
              <a:t>dal </a:t>
            </a:r>
            <a:r>
              <a:rPr lang="it-IT" sz="2000" dirty="0" smtClean="0">
                <a:solidFill>
                  <a:srgbClr val="FFC000"/>
                </a:solidFill>
              </a:rPr>
              <a:t>Questore</a:t>
            </a:r>
            <a:r>
              <a:rPr lang="it-IT" sz="2000" dirty="0" smtClean="0">
                <a:solidFill>
                  <a:schemeClr val="tx1"/>
                </a:solidFill>
              </a:rPr>
              <a:t>;</a:t>
            </a:r>
          </a:p>
          <a:p>
            <a:pPr marL="457200" indent="-457200" algn="just">
              <a:buClr>
                <a:srgbClr val="FFC000"/>
              </a:buClr>
              <a:buSzPct val="120000"/>
              <a:buFont typeface="+mj-lt"/>
              <a:buAutoNum type="alphaLcPeriod"/>
            </a:pPr>
            <a:r>
              <a:rPr lang="it-IT" sz="2000" dirty="0" smtClean="0">
                <a:solidFill>
                  <a:schemeClr val="tx1"/>
                </a:solidFill>
              </a:rPr>
              <a:t>dal </a:t>
            </a:r>
            <a:r>
              <a:rPr lang="it-IT" sz="2000" dirty="0" smtClean="0">
                <a:solidFill>
                  <a:srgbClr val="FFC000"/>
                </a:solidFill>
              </a:rPr>
              <a:t>Sindaco</a:t>
            </a:r>
            <a:r>
              <a:rPr lang="it-IT" sz="2000" dirty="0" smtClean="0">
                <a:solidFill>
                  <a:schemeClr val="tx1"/>
                </a:solidFill>
              </a:rPr>
              <a:t> del comune capoluogo di provincia;</a:t>
            </a:r>
          </a:p>
          <a:p>
            <a:pPr marL="457200" indent="-457200" algn="just">
              <a:buClr>
                <a:srgbClr val="FFC000"/>
              </a:buClr>
              <a:buSzPct val="120000"/>
              <a:buFont typeface="+mj-lt"/>
              <a:buAutoNum type="alphaLcPeriod"/>
            </a:pPr>
            <a:r>
              <a:rPr lang="it-IT" sz="2000" dirty="0" smtClean="0">
                <a:solidFill>
                  <a:schemeClr val="tx1"/>
                </a:solidFill>
              </a:rPr>
              <a:t>dal </a:t>
            </a:r>
            <a:r>
              <a:rPr lang="it-IT" sz="2000" dirty="0" smtClean="0">
                <a:solidFill>
                  <a:srgbClr val="FFC000"/>
                </a:solidFill>
              </a:rPr>
              <a:t>Presidente</a:t>
            </a:r>
            <a:r>
              <a:rPr lang="it-IT" sz="2000" dirty="0" smtClean="0">
                <a:solidFill>
                  <a:schemeClr val="tx1"/>
                </a:solidFill>
              </a:rPr>
              <a:t> della </a:t>
            </a:r>
            <a:r>
              <a:rPr lang="it-IT" sz="2000" dirty="0" smtClean="0">
                <a:solidFill>
                  <a:srgbClr val="FFC000"/>
                </a:solidFill>
              </a:rPr>
              <a:t>provincia</a:t>
            </a:r>
            <a:r>
              <a:rPr lang="it-IT" sz="2000" dirty="0" smtClean="0">
                <a:solidFill>
                  <a:schemeClr val="tx1"/>
                </a:solidFill>
              </a:rPr>
              <a:t>;</a:t>
            </a:r>
          </a:p>
          <a:p>
            <a:pPr marL="457200" indent="-457200" algn="just">
              <a:buClr>
                <a:srgbClr val="FFC000"/>
              </a:buClr>
              <a:buSzPct val="120000"/>
              <a:buFont typeface="+mj-lt"/>
              <a:buAutoNum type="alphaLcPeriod"/>
            </a:pPr>
            <a:r>
              <a:rPr lang="it-IT" sz="2000" dirty="0" smtClean="0">
                <a:solidFill>
                  <a:schemeClr val="tx1"/>
                </a:solidFill>
              </a:rPr>
              <a:t>dal comandante provinciale dei </a:t>
            </a:r>
            <a:r>
              <a:rPr lang="it-IT" sz="2000" dirty="0" smtClean="0">
                <a:solidFill>
                  <a:srgbClr val="FFC000"/>
                </a:solidFill>
              </a:rPr>
              <a:t>Carabinieri</a:t>
            </a:r>
            <a:r>
              <a:rPr lang="it-IT" sz="2000" dirty="0" smtClean="0">
                <a:solidFill>
                  <a:schemeClr val="tx1"/>
                </a:solidFill>
              </a:rPr>
              <a:t>;</a:t>
            </a:r>
          </a:p>
          <a:p>
            <a:pPr marL="457200" indent="-457200" algn="just">
              <a:buClr>
                <a:srgbClr val="FFC000"/>
              </a:buClr>
              <a:buSzPct val="120000"/>
              <a:buFont typeface="+mj-lt"/>
              <a:buAutoNum type="alphaLcPeriod"/>
            </a:pPr>
            <a:r>
              <a:rPr lang="it-IT" sz="2000" dirty="0" smtClean="0">
                <a:solidFill>
                  <a:schemeClr val="tx1"/>
                </a:solidFill>
              </a:rPr>
              <a:t>dal comandante provinciale della </a:t>
            </a:r>
            <a:r>
              <a:rPr lang="it-IT" sz="2000" dirty="0" smtClean="0">
                <a:solidFill>
                  <a:srgbClr val="FFC000"/>
                </a:solidFill>
              </a:rPr>
              <a:t>Guardia di Finanza</a:t>
            </a:r>
            <a:r>
              <a:rPr lang="it-IT" sz="2000" dirty="0" smtClean="0">
                <a:solidFill>
                  <a:schemeClr val="tx1"/>
                </a:solidFill>
              </a:rPr>
              <a:t>;</a:t>
            </a:r>
          </a:p>
          <a:p>
            <a:pPr marL="457200" indent="-457200" algn="just">
              <a:buClr>
                <a:srgbClr val="FFC000"/>
              </a:buClr>
              <a:buSzPct val="120000"/>
              <a:buFont typeface="+mj-lt"/>
              <a:buAutoNum type="alphaLcPeriod"/>
            </a:pPr>
            <a:r>
              <a:rPr lang="it-IT" sz="2000" dirty="0" smtClean="0">
                <a:solidFill>
                  <a:schemeClr val="tx1"/>
                </a:solidFill>
              </a:rPr>
              <a:t>dai </a:t>
            </a:r>
            <a:r>
              <a:rPr lang="it-IT" sz="2000" dirty="0" smtClean="0">
                <a:solidFill>
                  <a:srgbClr val="FFC000"/>
                </a:solidFill>
              </a:rPr>
              <a:t>Sindaci</a:t>
            </a:r>
            <a:r>
              <a:rPr lang="it-IT" sz="2000" dirty="0" smtClean="0">
                <a:solidFill>
                  <a:schemeClr val="tx1"/>
                </a:solidFill>
              </a:rPr>
              <a:t> dei comuni interessati, su questioni relative ai rispettivi ambiti territoriali;</a:t>
            </a:r>
          </a:p>
          <a:p>
            <a:pPr marL="457200" indent="-457200" algn="just">
              <a:buClr>
                <a:srgbClr val="FFC000"/>
              </a:buClr>
              <a:buSzPct val="120000"/>
              <a:buFont typeface="+mj-lt"/>
              <a:buAutoNum type="alphaLcPeriod"/>
            </a:pPr>
            <a:r>
              <a:rPr lang="it-IT" sz="2000" dirty="0" smtClean="0">
                <a:solidFill>
                  <a:schemeClr val="tx1"/>
                </a:solidFill>
              </a:rPr>
              <a:t>dal </a:t>
            </a:r>
            <a:r>
              <a:rPr lang="it-IT" sz="2000" dirty="0" smtClean="0">
                <a:solidFill>
                  <a:srgbClr val="FFC000"/>
                </a:solidFill>
              </a:rPr>
              <a:t>Comandante</a:t>
            </a:r>
            <a:r>
              <a:rPr lang="it-IT" sz="2000" dirty="0" smtClean="0">
                <a:solidFill>
                  <a:schemeClr val="tx1"/>
                </a:solidFill>
              </a:rPr>
              <a:t> provinciale dei </a:t>
            </a:r>
            <a:r>
              <a:rPr lang="it-IT" sz="2000" dirty="0" smtClean="0">
                <a:solidFill>
                  <a:srgbClr val="FFC000"/>
                </a:solidFill>
              </a:rPr>
              <a:t>Vigili del fuoco</a:t>
            </a:r>
            <a:r>
              <a:rPr lang="it-IT" sz="2000" dirty="0" smtClean="0">
                <a:solidFill>
                  <a:schemeClr val="tx1"/>
                </a:solidFill>
              </a:rPr>
              <a:t> (</a:t>
            </a:r>
            <a:r>
              <a:rPr lang="it-IT" sz="1600" i="1" dirty="0" smtClean="0">
                <a:solidFill>
                  <a:schemeClr val="tx1"/>
                </a:solidFill>
              </a:rPr>
              <a:t>introdotto con la direttiva del </a:t>
            </a:r>
            <a:r>
              <a:rPr lang="it-IT" sz="1600" i="1" dirty="0" smtClean="0"/>
              <a:t>Ministero dell’Interno – Dipartimento dei VV.F., del soccorso pubblico e della difesa civile del 19.06.2017</a:t>
            </a:r>
            <a:r>
              <a:rPr lang="it-IT" sz="2000" dirty="0" smtClean="0"/>
              <a:t>).</a:t>
            </a:r>
            <a:endParaRPr lang="it-IT" sz="2000" dirty="0" smtClean="0">
              <a:solidFill>
                <a:schemeClr val="tx1"/>
              </a:solidFill>
            </a:endParaRPr>
          </a:p>
          <a:p>
            <a:pPr marL="457200" indent="-457200" algn="just">
              <a:buClr>
                <a:srgbClr val="FFC000"/>
              </a:buClr>
              <a:buSzPct val="120000"/>
              <a:buFont typeface="+mj-lt"/>
              <a:buAutoNum type="alphaLcPeriod"/>
            </a:pPr>
            <a:endParaRPr lang="it-IT" sz="2000" dirty="0" smtClean="0">
              <a:solidFill>
                <a:schemeClr val="tx1"/>
              </a:solidFill>
            </a:endParaRPr>
          </a:p>
          <a:p>
            <a:pPr marL="457200" indent="-457200" algn="just">
              <a:buClr>
                <a:srgbClr val="FFC000"/>
              </a:buClr>
              <a:buSzPct val="120000"/>
              <a:buFont typeface="+mj-lt"/>
              <a:buAutoNum type="alphaLcPeriod"/>
            </a:pPr>
            <a:endParaRPr lang="it-IT" sz="2000" dirty="0" smtClean="0">
              <a:solidFill>
                <a:schemeClr val="tx1"/>
              </a:solidFill>
            </a:endParaRPr>
          </a:p>
          <a:p>
            <a:pPr marL="457200" indent="-457200" algn="just">
              <a:buClr>
                <a:srgbClr val="FFC000"/>
              </a:buClr>
              <a:buSzPct val="120000"/>
              <a:buFont typeface="+mj-lt"/>
              <a:buAutoNum type="alphaLcPeriod"/>
            </a:pPr>
            <a:endParaRPr lang="it-IT" sz="2000" dirty="0" smtClean="0">
              <a:solidFill>
                <a:schemeClr val="tx1"/>
              </a:solidFill>
            </a:endParaRPr>
          </a:p>
        </p:txBody>
      </p:sp>
      <p:sp>
        <p:nvSpPr>
          <p:cNvPr id="6"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ITER AUTORIZZATIVO - ORGANISMI PREPOSTI</a:t>
            </a:r>
            <a:endParaRPr lang="it-IT" sz="2400" b="1" dirty="0">
              <a:solidFill>
                <a:srgbClr val="FF0000"/>
              </a:solidFill>
            </a:endParaRPr>
          </a:p>
        </p:txBody>
      </p:sp>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txBox="1">
            <a:spLocks/>
          </p:cNvSpPr>
          <p:nvPr/>
        </p:nvSpPr>
        <p:spPr>
          <a:xfrm>
            <a:off x="251520" y="1340768"/>
            <a:ext cx="8640960" cy="5517232"/>
          </a:xfrm>
          <a:prstGeom prst="rect">
            <a:avLst/>
          </a:prstGeom>
        </p:spPr>
        <p:txBody>
          <a:bodyPr vert="horz" lIns="91440" tIns="45720" rIns="91440" bIns="45720" rtlCol="0" anchor="b">
            <a:noAutofit/>
          </a:bodyPr>
          <a:lstStyle/>
          <a:p>
            <a:pPr lvl="0" algn="just">
              <a:lnSpc>
                <a:spcPct val="150000"/>
              </a:lnSpc>
              <a:spcBef>
                <a:spcPct val="0"/>
              </a:spcBef>
            </a:pPr>
            <a:r>
              <a:rPr lang="it-IT" sz="2800" b="1" dirty="0" smtClean="0">
                <a:solidFill>
                  <a:srgbClr val="FFC000"/>
                </a:solidFill>
              </a:rPr>
              <a:t>PREMESSE</a:t>
            </a:r>
          </a:p>
        </p:txBody>
      </p:sp>
    </p:spTree>
  </p:cSld>
  <p:clrMapOvr>
    <a:masterClrMapping/>
  </p:clrMapOvr>
  <p:transition spd="slow">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txBox="1">
            <a:spLocks/>
          </p:cNvSpPr>
          <p:nvPr/>
        </p:nvSpPr>
        <p:spPr>
          <a:xfrm>
            <a:off x="251520" y="1340768"/>
            <a:ext cx="8640960" cy="5517232"/>
          </a:xfrm>
          <a:prstGeom prst="rect">
            <a:avLst/>
          </a:prstGeom>
        </p:spPr>
        <p:txBody>
          <a:bodyPr vert="horz" lIns="91440" tIns="45720" rIns="91440" bIns="45720" rtlCol="0" anchor="b">
            <a:noAutofit/>
          </a:bodyPr>
          <a:lstStyle/>
          <a:p>
            <a:pPr lvl="0" algn="just">
              <a:lnSpc>
                <a:spcPct val="150000"/>
              </a:lnSpc>
              <a:spcBef>
                <a:spcPct val="0"/>
              </a:spcBef>
            </a:pPr>
            <a:r>
              <a:rPr lang="it-IT" sz="2800" b="1" dirty="0" smtClean="0">
                <a:solidFill>
                  <a:srgbClr val="FFC000"/>
                </a:solidFill>
              </a:rPr>
              <a:t>LA DOCUMENTAZIONE PROGETTUALE E CERTIFICATIVA</a:t>
            </a:r>
          </a:p>
        </p:txBody>
      </p:sp>
    </p:spTree>
  </p:cSld>
  <p:clrMapOvr>
    <a:masterClrMapping/>
  </p:clrMapOvr>
  <p:transition spd="slow">
    <p:newsfla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r>
              <a:rPr lang="en-US" sz="2000" dirty="0" smtClean="0"/>
              <a:t>Le seguenti indicazioni sono di carattere indicativo e non esaustivo, in quanto variano a seconda della tipologia di evento e delle relative installazioni.</a:t>
            </a:r>
          </a:p>
          <a:p>
            <a:pPr algn="just">
              <a:buClr>
                <a:schemeClr val="accent1"/>
              </a:buClr>
              <a:buSzPct val="120000"/>
            </a:pPr>
            <a:endParaRPr lang="en-US" sz="2000" dirty="0" smtClean="0"/>
          </a:p>
          <a:p>
            <a:pPr marL="457200" indent="-457200" algn="just">
              <a:buClr>
                <a:srgbClr val="FFC000"/>
              </a:buClr>
              <a:buSzPct val="120000"/>
              <a:buFont typeface="+mj-lt"/>
              <a:buAutoNum type="alphaLcPeriod"/>
            </a:pPr>
            <a:r>
              <a:rPr lang="it-IT" sz="2000" dirty="0" smtClean="0">
                <a:solidFill>
                  <a:schemeClr val="tx1"/>
                </a:solidFill>
              </a:rPr>
              <a:t>Tavola grafica (quotata) in scala 1:100 / 1:200 con l’indicazione di:</a:t>
            </a:r>
          </a:p>
          <a:p>
            <a:pPr marL="914400" lvl="1" indent="-457200" algn="just">
              <a:buClr>
                <a:srgbClr val="FFC000"/>
              </a:buClr>
              <a:buSzPct val="120000"/>
              <a:buFont typeface="Arial" pitchFamily="34" charset="0"/>
              <a:buChar char="•"/>
            </a:pPr>
            <a:r>
              <a:rPr lang="it-IT" sz="1600" dirty="0" smtClean="0">
                <a:solidFill>
                  <a:schemeClr val="tx1"/>
                </a:solidFill>
              </a:rPr>
              <a:t>capannone con relative uscite di emergenza e percorsi di esodo;</a:t>
            </a:r>
          </a:p>
          <a:p>
            <a:pPr marL="914400" lvl="1" indent="-457200" algn="just">
              <a:buClr>
                <a:srgbClr val="FFC000"/>
              </a:buClr>
              <a:buSzPct val="120000"/>
              <a:buFont typeface="Arial" pitchFamily="34" charset="0"/>
              <a:buChar char="•"/>
            </a:pPr>
            <a:r>
              <a:rPr lang="it-IT" sz="1600" dirty="0" smtClean="0">
                <a:solidFill>
                  <a:schemeClr val="tx1"/>
                </a:solidFill>
              </a:rPr>
              <a:t>locali/aree a rischio specifico quali cucine, depositi, aree braci;</a:t>
            </a:r>
          </a:p>
          <a:p>
            <a:pPr marL="914400" lvl="1" indent="-457200" algn="just">
              <a:buClr>
                <a:srgbClr val="FFC000"/>
              </a:buClr>
              <a:buSzPct val="120000"/>
              <a:buFont typeface="Arial" pitchFamily="34" charset="0"/>
              <a:buChar char="•"/>
            </a:pPr>
            <a:r>
              <a:rPr lang="it-IT" sz="1600" dirty="0" smtClean="0">
                <a:solidFill>
                  <a:schemeClr val="tx1"/>
                </a:solidFill>
              </a:rPr>
              <a:t>generatori di calore, centrali termiche, gruppi elettrogeni;</a:t>
            </a:r>
          </a:p>
          <a:p>
            <a:pPr marL="914400" lvl="1" indent="-457200" algn="just">
              <a:buClr>
                <a:srgbClr val="FFC000"/>
              </a:buClr>
              <a:buSzPct val="120000"/>
              <a:buFont typeface="Arial" pitchFamily="34" charset="0"/>
              <a:buChar char="•"/>
            </a:pPr>
            <a:r>
              <a:rPr lang="it-IT" sz="1600" dirty="0" smtClean="0">
                <a:solidFill>
                  <a:schemeClr val="tx1"/>
                </a:solidFill>
              </a:rPr>
              <a:t>palchi e pedane per artisti;</a:t>
            </a:r>
          </a:p>
          <a:p>
            <a:pPr marL="914400" lvl="1" indent="-457200" algn="just">
              <a:buClr>
                <a:srgbClr val="FFC000"/>
              </a:buClr>
              <a:buSzPct val="120000"/>
              <a:buFont typeface="Arial" pitchFamily="34" charset="0"/>
              <a:buChar char="•"/>
            </a:pPr>
            <a:r>
              <a:rPr lang="it-IT" sz="1600" dirty="0" smtClean="0">
                <a:solidFill>
                  <a:schemeClr val="tx1"/>
                </a:solidFill>
              </a:rPr>
              <a:t>tavoli, sedie, panche, banconi, casse;</a:t>
            </a:r>
          </a:p>
          <a:p>
            <a:pPr marL="914400" lvl="1" indent="-457200" algn="just">
              <a:buClr>
                <a:srgbClr val="FFC000"/>
              </a:buClr>
              <a:buSzPct val="120000"/>
              <a:buFont typeface="Arial" pitchFamily="34" charset="0"/>
              <a:buChar char="•"/>
            </a:pPr>
            <a:r>
              <a:rPr lang="it-IT" sz="1600" dirty="0" smtClean="0">
                <a:solidFill>
                  <a:schemeClr val="tx1"/>
                </a:solidFill>
              </a:rPr>
              <a:t>estintori ed idranti;</a:t>
            </a:r>
          </a:p>
          <a:p>
            <a:pPr marL="914400" lvl="1" indent="-457200" algn="just">
              <a:buClr>
                <a:srgbClr val="FFC000"/>
              </a:buClr>
              <a:buSzPct val="120000"/>
              <a:buFont typeface="Arial" pitchFamily="34" charset="0"/>
              <a:buChar char="•"/>
            </a:pPr>
            <a:r>
              <a:rPr lang="it-IT" sz="1600" dirty="0" smtClean="0">
                <a:solidFill>
                  <a:schemeClr val="tx1"/>
                </a:solidFill>
              </a:rPr>
              <a:t>chioschi, gazebo;</a:t>
            </a:r>
          </a:p>
          <a:p>
            <a:pPr marL="914400" lvl="1" indent="-457200" algn="just">
              <a:buClr>
                <a:srgbClr val="FFC000"/>
              </a:buClr>
              <a:buSzPct val="120000"/>
              <a:buFont typeface="Arial" pitchFamily="34" charset="0"/>
              <a:buChar char="•"/>
            </a:pPr>
            <a:r>
              <a:rPr lang="it-IT" sz="1600" dirty="0" smtClean="0">
                <a:solidFill>
                  <a:schemeClr val="tx1"/>
                </a:solidFill>
              </a:rPr>
              <a:t>servizi igienici, lavandini;</a:t>
            </a:r>
          </a:p>
          <a:p>
            <a:pPr marL="914400" lvl="1" indent="-457200" algn="just">
              <a:buClr>
                <a:srgbClr val="FFC000"/>
              </a:buClr>
              <a:buSzPct val="120000"/>
              <a:buFont typeface="Arial" pitchFamily="34" charset="0"/>
              <a:buChar char="•"/>
            </a:pPr>
            <a:r>
              <a:rPr lang="it-IT" sz="1600" dirty="0" smtClean="0">
                <a:solidFill>
                  <a:schemeClr val="tx1"/>
                </a:solidFill>
              </a:rPr>
              <a:t>lampade per l’illuminazione di emergenza.</a:t>
            </a:r>
          </a:p>
          <a:p>
            <a:pPr marL="457200" indent="-457200" algn="just">
              <a:buClr>
                <a:srgbClr val="FFC000"/>
              </a:buClr>
              <a:buSzPct val="120000"/>
              <a:buFont typeface="+mj-lt"/>
              <a:buAutoNum type="alphaLcPeriod"/>
            </a:pPr>
            <a:r>
              <a:rPr lang="it-IT" sz="2000" dirty="0" smtClean="0">
                <a:solidFill>
                  <a:schemeClr val="tx1"/>
                </a:solidFill>
              </a:rPr>
              <a:t>Tavola grafica in scale superiori con l’indicazione di:</a:t>
            </a:r>
          </a:p>
          <a:p>
            <a:pPr marL="914400" lvl="1" indent="-457200" algn="just">
              <a:buClr>
                <a:srgbClr val="FFC000"/>
              </a:buClr>
              <a:buSzPct val="120000"/>
              <a:buFont typeface="Arial" pitchFamily="34" charset="0"/>
              <a:buChar char="•"/>
            </a:pPr>
            <a:r>
              <a:rPr lang="it-IT" sz="1600" dirty="0" smtClean="0">
                <a:solidFill>
                  <a:schemeClr val="tx1"/>
                </a:solidFill>
              </a:rPr>
              <a:t>Inquadramento dell’area;</a:t>
            </a:r>
          </a:p>
          <a:p>
            <a:pPr marL="914400" lvl="1" indent="-457200" algn="just">
              <a:buClr>
                <a:srgbClr val="FFC000"/>
              </a:buClr>
              <a:buSzPct val="120000"/>
              <a:buFont typeface="Arial" pitchFamily="34" charset="0"/>
              <a:buChar char="•"/>
            </a:pPr>
            <a:r>
              <a:rPr lang="it-IT" sz="1600" dirty="0" smtClean="0">
                <a:solidFill>
                  <a:schemeClr val="tx1"/>
                </a:solidFill>
              </a:rPr>
              <a:t>aree parcheggio;</a:t>
            </a:r>
          </a:p>
          <a:p>
            <a:pPr marL="914400" lvl="1" indent="-457200" algn="just">
              <a:buClr>
                <a:srgbClr val="FFC000"/>
              </a:buClr>
              <a:buSzPct val="120000"/>
              <a:buFont typeface="Arial" pitchFamily="34" charset="0"/>
              <a:buChar char="•"/>
            </a:pPr>
            <a:r>
              <a:rPr lang="it-IT" sz="1600" dirty="0" smtClean="0">
                <a:solidFill>
                  <a:schemeClr val="tx1"/>
                </a:solidFill>
              </a:rPr>
              <a:t>percorsi di arrivo da parte dei mezzi di soccorso.</a:t>
            </a:r>
          </a:p>
        </p:txBody>
      </p:sp>
      <p:sp>
        <p:nvSpPr>
          <p:cNvPr id="5"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DOCUMENTAZIONE</a:t>
            </a:r>
            <a:endParaRPr lang="it-IT" sz="2400" b="1" dirty="0">
              <a:solidFill>
                <a:srgbClr val="FF0000"/>
              </a:solidFill>
            </a:endParaRPr>
          </a:p>
        </p:txBody>
      </p:sp>
    </p:spTree>
  </p:cSld>
  <p:clrMapOvr>
    <a:masterClrMapping/>
  </p:clrMapOvr>
  <p:transition spd="slow">
    <p:newsfla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en-US" sz="2000" dirty="0" smtClean="0"/>
          </a:p>
          <a:p>
            <a:pPr algn="just">
              <a:buClr>
                <a:schemeClr val="accent1"/>
              </a:buClr>
              <a:buSzPct val="120000"/>
            </a:pPr>
            <a:endParaRPr lang="en-US" sz="2000" dirty="0" smtClean="0"/>
          </a:p>
          <a:p>
            <a:pPr algn="just">
              <a:buClr>
                <a:schemeClr val="accent1"/>
              </a:buClr>
              <a:buSzPct val="120000"/>
            </a:pPr>
            <a:endParaRPr lang="en-US" sz="2000" dirty="0" smtClean="0"/>
          </a:p>
          <a:p>
            <a:pPr algn="just">
              <a:buClr>
                <a:schemeClr val="accent1"/>
              </a:buClr>
              <a:buSzPct val="120000"/>
            </a:pPr>
            <a:endParaRPr lang="en-US" sz="2000" dirty="0" smtClean="0"/>
          </a:p>
          <a:p>
            <a:pPr algn="just">
              <a:buClr>
                <a:schemeClr val="accent1"/>
              </a:buClr>
              <a:buSzPct val="120000"/>
            </a:pPr>
            <a:endParaRPr lang="en-US" sz="2000" dirty="0" smtClean="0"/>
          </a:p>
          <a:p>
            <a:pPr algn="just">
              <a:buClr>
                <a:schemeClr val="accent1"/>
              </a:buClr>
              <a:buSzPct val="120000"/>
            </a:pPr>
            <a:endParaRPr lang="en-US" sz="2000" dirty="0" smtClean="0"/>
          </a:p>
          <a:p>
            <a:pPr algn="just">
              <a:buClr>
                <a:schemeClr val="accent1"/>
              </a:buClr>
              <a:buSzPct val="120000"/>
            </a:pPr>
            <a:endParaRPr lang="en-US" sz="2000" dirty="0" smtClean="0"/>
          </a:p>
          <a:p>
            <a:pPr algn="just">
              <a:buClr>
                <a:schemeClr val="accent1"/>
              </a:buClr>
              <a:buSzPct val="120000"/>
            </a:pPr>
            <a:endParaRPr lang="en-US" sz="2000" dirty="0" smtClean="0"/>
          </a:p>
          <a:p>
            <a:pPr algn="just">
              <a:buClr>
                <a:schemeClr val="accent1"/>
              </a:buClr>
              <a:buSzPct val="120000"/>
            </a:pPr>
            <a:endParaRPr lang="en-US" sz="2000" dirty="0" smtClean="0"/>
          </a:p>
          <a:p>
            <a:pPr algn="just">
              <a:buClr>
                <a:schemeClr val="accent1"/>
              </a:buClr>
              <a:buSzPct val="120000"/>
            </a:pPr>
            <a:endParaRPr lang="en-US" sz="2000" dirty="0" smtClean="0"/>
          </a:p>
          <a:p>
            <a:pPr algn="just">
              <a:buClr>
                <a:schemeClr val="accent1"/>
              </a:buClr>
              <a:buSzPct val="120000"/>
            </a:pPr>
            <a:endParaRPr lang="en-US" sz="2000" dirty="0" smtClean="0"/>
          </a:p>
          <a:p>
            <a:pPr marL="457200" indent="-457200" algn="just">
              <a:buClr>
                <a:srgbClr val="FFC000"/>
              </a:buClr>
              <a:buSzPct val="120000"/>
              <a:buFont typeface="+mj-lt"/>
              <a:buAutoNum type="alphaLcPeriod" startAt="3"/>
            </a:pPr>
            <a:r>
              <a:rPr lang="it-IT" sz="2000" dirty="0" smtClean="0">
                <a:solidFill>
                  <a:schemeClr val="tx1"/>
                </a:solidFill>
              </a:rPr>
              <a:t>Relazione tecnica descrittiva dell’evento, delle strutture e degli impianti installati;</a:t>
            </a:r>
          </a:p>
          <a:p>
            <a:pPr marL="457200" indent="-457200" algn="just">
              <a:buClr>
                <a:srgbClr val="FFC000"/>
              </a:buClr>
              <a:buSzPct val="120000"/>
              <a:buFont typeface="+mj-lt"/>
              <a:buAutoNum type="alphaLcPeriod" startAt="3"/>
            </a:pPr>
            <a:r>
              <a:rPr lang="it-IT" sz="2000" dirty="0" smtClean="0">
                <a:solidFill>
                  <a:schemeClr val="tx1"/>
                </a:solidFill>
              </a:rPr>
              <a:t>Piano di gestione delle emergenze;</a:t>
            </a:r>
          </a:p>
          <a:p>
            <a:pPr marL="457200" indent="-457200" algn="just">
              <a:buClr>
                <a:srgbClr val="FFC000"/>
              </a:buClr>
              <a:buSzPct val="120000"/>
              <a:buFont typeface="+mj-lt"/>
              <a:buAutoNum type="alphaLcPeriod" startAt="3"/>
            </a:pPr>
            <a:r>
              <a:rPr lang="it-IT" sz="2000" dirty="0" smtClean="0">
                <a:solidFill>
                  <a:schemeClr val="tx1"/>
                </a:solidFill>
              </a:rPr>
              <a:t>Programma della manifestazione.</a:t>
            </a:r>
          </a:p>
        </p:txBody>
      </p:sp>
      <p:sp>
        <p:nvSpPr>
          <p:cNvPr id="6"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DOCUMENTAZIONE</a:t>
            </a:r>
            <a:endParaRPr lang="it-IT" sz="2400" b="1" dirty="0">
              <a:solidFill>
                <a:srgbClr val="FF0000"/>
              </a:solidFill>
            </a:endParaRPr>
          </a:p>
        </p:txBody>
      </p:sp>
    </p:spTree>
  </p:cSld>
  <p:clrMapOvr>
    <a:masterClrMapping/>
  </p:clrMapOvr>
  <p:transition spd="slow">
    <p:newsfla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en-US" sz="2000" dirty="0" smtClean="0">
              <a:solidFill>
                <a:schemeClr val="tx1"/>
              </a:solidFill>
            </a:endParaRPr>
          </a:p>
          <a:p>
            <a:pPr algn="just"/>
            <a:r>
              <a:rPr lang="it-IT" sz="2000" dirty="0" smtClean="0">
                <a:solidFill>
                  <a:schemeClr val="tx1"/>
                </a:solidFill>
              </a:rPr>
              <a:t>DOCUMENTAZIONE RELATIVA ALLE </a:t>
            </a:r>
            <a:r>
              <a:rPr lang="it-IT" sz="2000" b="1" dirty="0" smtClean="0">
                <a:solidFill>
                  <a:srgbClr val="FFC000"/>
                </a:solidFill>
              </a:rPr>
              <a:t>STRUTTURE</a:t>
            </a:r>
          </a:p>
          <a:p>
            <a:pPr algn="just"/>
            <a:endParaRPr lang="it-IT" sz="2000" i="1" dirty="0" smtClean="0">
              <a:solidFill>
                <a:schemeClr val="tx1"/>
              </a:solidFill>
            </a:endParaRPr>
          </a:p>
          <a:p>
            <a:pPr algn="just"/>
            <a:r>
              <a:rPr lang="it-IT" sz="2000" i="1" dirty="0" smtClean="0">
                <a:solidFill>
                  <a:schemeClr val="tx1"/>
                </a:solidFill>
              </a:rPr>
              <a:t>Progettuale:</a:t>
            </a:r>
          </a:p>
          <a:p>
            <a:pPr marL="914400" lvl="1" indent="-457200" algn="just">
              <a:buClr>
                <a:srgbClr val="FFC000"/>
              </a:buClr>
              <a:buSzPct val="120000"/>
              <a:buFont typeface="Arial" pitchFamily="34" charset="0"/>
              <a:buChar char="•"/>
            </a:pPr>
            <a:r>
              <a:rPr lang="it-IT" sz="2000" dirty="0" smtClean="0">
                <a:solidFill>
                  <a:schemeClr val="tx1"/>
                </a:solidFill>
              </a:rPr>
              <a:t>copia del progetto statico delle strutture (disegno, limitazioni di carico e istruzioni per il corretto montaggio);</a:t>
            </a:r>
          </a:p>
          <a:p>
            <a:pPr marL="914400" lvl="1" indent="-457200" algn="just">
              <a:buClr>
                <a:srgbClr val="FFC000"/>
              </a:buClr>
              <a:buSzPct val="120000"/>
              <a:buFont typeface="Arial" pitchFamily="34" charset="0"/>
              <a:buChar char="•"/>
            </a:pPr>
            <a:r>
              <a:rPr lang="it-IT" sz="2000" dirty="0" smtClean="0">
                <a:solidFill>
                  <a:schemeClr val="tx1"/>
                </a:solidFill>
              </a:rPr>
              <a:t>copia del collaudo statico delle strutture portanti (L.1086/71);</a:t>
            </a:r>
          </a:p>
          <a:p>
            <a:pPr marL="914400" lvl="1" indent="-457200" algn="just">
              <a:buClr>
                <a:srgbClr val="FFC000"/>
              </a:buClr>
              <a:buSzPct val="120000"/>
              <a:buFont typeface="Arial" pitchFamily="34" charset="0"/>
              <a:buChar char="•"/>
            </a:pPr>
            <a:r>
              <a:rPr lang="it-IT" sz="2000" dirty="0" smtClean="0">
                <a:solidFill>
                  <a:schemeClr val="tx1"/>
                </a:solidFill>
              </a:rPr>
              <a:t>dichiarazione di verifica annuale delle strutture sulla permanenza dell’idoneità’ statica per:</a:t>
            </a:r>
          </a:p>
          <a:p>
            <a:pPr marL="1616075" lvl="1" indent="-276225" algn="just">
              <a:buClr>
                <a:srgbClr val="FFC000"/>
              </a:buClr>
              <a:buSzPct val="120000"/>
              <a:buFontTx/>
              <a:buChar char="-"/>
            </a:pPr>
            <a:r>
              <a:rPr lang="it-IT" sz="1600" dirty="0" smtClean="0">
                <a:solidFill>
                  <a:schemeClr val="tx1"/>
                </a:solidFill>
              </a:rPr>
              <a:t>palco;</a:t>
            </a:r>
          </a:p>
          <a:p>
            <a:pPr marL="1616075" lvl="1" indent="-276225" algn="just">
              <a:buClr>
                <a:srgbClr val="FFC000"/>
              </a:buClr>
              <a:buSzPct val="120000"/>
              <a:buFontTx/>
              <a:buChar char="-"/>
            </a:pPr>
            <a:r>
              <a:rPr lang="it-IT" sz="1600" dirty="0" smtClean="0">
                <a:solidFill>
                  <a:schemeClr val="tx1"/>
                </a:solidFill>
              </a:rPr>
              <a:t> pedane;</a:t>
            </a:r>
          </a:p>
          <a:p>
            <a:pPr marL="1616075" lvl="1" indent="-276225" algn="just">
              <a:buClr>
                <a:srgbClr val="FFC000"/>
              </a:buClr>
              <a:buSzPct val="120000"/>
              <a:buFontTx/>
              <a:buChar char="-"/>
            </a:pPr>
            <a:r>
              <a:rPr lang="it-IT" sz="1600" dirty="0" smtClean="0">
                <a:solidFill>
                  <a:schemeClr val="tx1"/>
                </a:solidFill>
              </a:rPr>
              <a:t> strutture di copertura.</a:t>
            </a:r>
          </a:p>
          <a:p>
            <a:pPr lvl="0" algn="just">
              <a:buClr>
                <a:schemeClr val="accent1"/>
              </a:buClr>
              <a:buSzPct val="120000"/>
              <a:buFont typeface="Arial" pitchFamily="34" charset="0"/>
              <a:buChar char="•"/>
            </a:pPr>
            <a:endParaRPr lang="it-IT" sz="2000" dirty="0" smtClean="0">
              <a:solidFill>
                <a:schemeClr val="tx1"/>
              </a:solidFill>
            </a:endParaRPr>
          </a:p>
          <a:p>
            <a:pPr lvl="0" algn="just">
              <a:buClr>
                <a:schemeClr val="accent1"/>
              </a:buClr>
              <a:buSzPct val="120000"/>
            </a:pPr>
            <a:r>
              <a:rPr lang="it-IT" sz="2000" i="1" dirty="0" smtClean="0">
                <a:solidFill>
                  <a:schemeClr val="tx1"/>
                </a:solidFill>
              </a:rPr>
              <a:t>Certificativa:</a:t>
            </a:r>
          </a:p>
          <a:p>
            <a:pPr marL="914400" lvl="1" indent="-457200" algn="just">
              <a:buClr>
                <a:srgbClr val="FFC000"/>
              </a:buClr>
              <a:buSzPct val="120000"/>
              <a:buFont typeface="Arial" pitchFamily="34" charset="0"/>
              <a:buChar char="•"/>
            </a:pPr>
            <a:r>
              <a:rPr lang="it-IT" sz="2000" dirty="0" smtClean="0">
                <a:solidFill>
                  <a:schemeClr val="tx1"/>
                </a:solidFill>
              </a:rPr>
              <a:t>dichiarazione di corretto montaggio della struttura a cura dell’installatore .</a:t>
            </a:r>
          </a:p>
        </p:txBody>
      </p:sp>
      <p:sp>
        <p:nvSpPr>
          <p:cNvPr id="6"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DOCUMENTAZIONE</a:t>
            </a:r>
            <a:endParaRPr lang="it-IT" sz="2400" b="1" dirty="0">
              <a:solidFill>
                <a:srgbClr val="FF0000"/>
              </a:solidFill>
            </a:endParaRPr>
          </a:p>
        </p:txBody>
      </p:sp>
    </p:spTree>
  </p:cSld>
  <p:clrMapOvr>
    <a:masterClrMapping/>
  </p:clrMapOvr>
  <p:transition spd="slow">
    <p:newsflash/>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en-US" sz="2000" dirty="0" smtClean="0">
              <a:solidFill>
                <a:schemeClr val="tx1"/>
              </a:solidFill>
            </a:endParaRPr>
          </a:p>
          <a:p>
            <a:pPr algn="just">
              <a:buClr>
                <a:schemeClr val="accent1"/>
              </a:buClr>
              <a:buSzPct val="120000"/>
            </a:pPr>
            <a:endParaRPr lang="en-US" sz="2000" dirty="0" smtClean="0">
              <a:solidFill>
                <a:schemeClr val="tx1"/>
              </a:solidFill>
            </a:endParaRPr>
          </a:p>
          <a:p>
            <a:pPr algn="just"/>
            <a:r>
              <a:rPr lang="it-IT" sz="2000" dirty="0" smtClean="0">
                <a:solidFill>
                  <a:schemeClr val="tx1"/>
                </a:solidFill>
              </a:rPr>
              <a:t>DOCUMENTAZIONE RELATIVA AI </a:t>
            </a:r>
            <a:r>
              <a:rPr lang="it-IT" sz="2000" b="1" dirty="0" smtClean="0">
                <a:solidFill>
                  <a:srgbClr val="FFC000"/>
                </a:solidFill>
              </a:rPr>
              <a:t>TELI</a:t>
            </a:r>
          </a:p>
          <a:p>
            <a:pPr algn="just"/>
            <a:endParaRPr lang="it-IT" sz="2000" i="1" dirty="0" smtClean="0">
              <a:solidFill>
                <a:schemeClr val="tx1"/>
              </a:solidFill>
            </a:endParaRPr>
          </a:p>
          <a:p>
            <a:pPr algn="just"/>
            <a:r>
              <a:rPr lang="it-IT" sz="2000" i="1" dirty="0" smtClean="0">
                <a:solidFill>
                  <a:schemeClr val="tx1"/>
                </a:solidFill>
              </a:rPr>
              <a:t>Progettuale:</a:t>
            </a:r>
          </a:p>
          <a:p>
            <a:pPr algn="just"/>
            <a:endParaRPr lang="it-IT" sz="2000" dirty="0" smtClean="0">
              <a:latin typeface="Arial Narrow" pitchFamily="34" charset="0"/>
            </a:endParaRPr>
          </a:p>
          <a:p>
            <a:pPr marL="914400" lvl="1" indent="-457200" algn="just">
              <a:buClr>
                <a:srgbClr val="FFC000"/>
              </a:buClr>
              <a:buSzPct val="120000"/>
              <a:buFont typeface="Arial" pitchFamily="34" charset="0"/>
              <a:buChar char="•"/>
            </a:pPr>
            <a:r>
              <a:rPr lang="it-IT" sz="2000" dirty="0" smtClean="0">
                <a:solidFill>
                  <a:srgbClr val="FFC000"/>
                </a:solidFill>
              </a:rPr>
              <a:t>dichiarazione di conformità</a:t>
            </a:r>
            <a:r>
              <a:rPr lang="it-IT" sz="2000" dirty="0" smtClean="0">
                <a:solidFill>
                  <a:schemeClr val="tx1"/>
                </a:solidFill>
              </a:rPr>
              <a:t>: dichiarazione del produttore con cui attesta la conformità del materiale al prototipo omologato; tale dichiarazione dovrà riportare gli estremi dell’omologazione;</a:t>
            </a:r>
          </a:p>
          <a:p>
            <a:pPr marL="914400" lvl="1" indent="-457200" algn="just">
              <a:buClr>
                <a:srgbClr val="FFC000"/>
              </a:buClr>
              <a:buSzPct val="120000"/>
              <a:buFont typeface="Arial" pitchFamily="34" charset="0"/>
              <a:buChar char="•"/>
            </a:pPr>
            <a:r>
              <a:rPr lang="it-IT" sz="2000" dirty="0" smtClean="0">
                <a:solidFill>
                  <a:srgbClr val="FFC000"/>
                </a:solidFill>
              </a:rPr>
              <a:t>certificato di prova</a:t>
            </a:r>
            <a:r>
              <a:rPr lang="it-IT" sz="2000" dirty="0" smtClean="0">
                <a:solidFill>
                  <a:schemeClr val="tx1"/>
                </a:solidFill>
              </a:rPr>
              <a:t>: rapporto rilasciato dal centro studi ed esperienze del </a:t>
            </a:r>
            <a:r>
              <a:rPr lang="it-IT" sz="2000" dirty="0" smtClean="0">
                <a:solidFill>
                  <a:srgbClr val="FFC000"/>
                </a:solidFill>
              </a:rPr>
              <a:t>Ministero dell’Interno </a:t>
            </a:r>
            <a:r>
              <a:rPr lang="it-IT" sz="2000" dirty="0" smtClean="0">
                <a:solidFill>
                  <a:schemeClr val="tx1"/>
                </a:solidFill>
              </a:rPr>
              <a:t>o da altro laboratorio legalmente riconosciuto dal ministero nel quale si certifica la reazione al fuoco del campione sottoposto ad esame.</a:t>
            </a:r>
          </a:p>
          <a:p>
            <a:pPr lvl="0" algn="just">
              <a:buClr>
                <a:schemeClr val="accent1"/>
              </a:buClr>
              <a:buSzPct val="120000"/>
              <a:buFont typeface="Arial" pitchFamily="34" charset="0"/>
              <a:buChar char="•"/>
            </a:pPr>
            <a:endParaRPr lang="it-IT" sz="2000" dirty="0" smtClean="0">
              <a:solidFill>
                <a:schemeClr val="tx1"/>
              </a:solidFill>
            </a:endParaRPr>
          </a:p>
          <a:p>
            <a:pPr lvl="0" algn="just">
              <a:buClr>
                <a:schemeClr val="accent1"/>
              </a:buClr>
              <a:buSzPct val="120000"/>
            </a:pPr>
            <a:r>
              <a:rPr lang="it-IT" sz="2000" i="1" dirty="0" smtClean="0">
                <a:solidFill>
                  <a:schemeClr val="tx1"/>
                </a:solidFill>
              </a:rPr>
              <a:t>Certificativa:</a:t>
            </a:r>
          </a:p>
          <a:p>
            <a:pPr marL="914400" lvl="1" indent="-457200" algn="just">
              <a:buClr>
                <a:srgbClr val="FFC000"/>
              </a:buClr>
              <a:buSzPct val="120000"/>
              <a:buFont typeface="Arial" pitchFamily="34" charset="0"/>
              <a:buChar char="•"/>
            </a:pPr>
            <a:r>
              <a:rPr lang="it-IT" sz="2000" dirty="0" smtClean="0">
                <a:solidFill>
                  <a:schemeClr val="tx1"/>
                </a:solidFill>
              </a:rPr>
              <a:t>dichiarazione di conformità in opera dei teli .</a:t>
            </a:r>
          </a:p>
        </p:txBody>
      </p:sp>
      <p:sp>
        <p:nvSpPr>
          <p:cNvPr id="6"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DOCUMENTAZIONE</a:t>
            </a:r>
            <a:endParaRPr lang="it-IT" sz="2400" b="1" dirty="0">
              <a:solidFill>
                <a:srgbClr val="FF0000"/>
              </a:solidFill>
            </a:endParaRPr>
          </a:p>
        </p:txBody>
      </p:sp>
    </p:spTree>
  </p:cSld>
  <p:clrMapOvr>
    <a:masterClrMapping/>
  </p:clrMapOvr>
  <p:transition spd="slow">
    <p:newsflash/>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en-US" sz="2000" dirty="0" smtClean="0">
              <a:solidFill>
                <a:schemeClr val="tx1"/>
              </a:solidFill>
            </a:endParaRPr>
          </a:p>
          <a:p>
            <a:pPr algn="just">
              <a:buClr>
                <a:schemeClr val="accent1"/>
              </a:buClr>
              <a:buSzPct val="120000"/>
            </a:pPr>
            <a:endParaRPr lang="en-US" sz="2000" dirty="0" smtClean="0">
              <a:solidFill>
                <a:schemeClr val="tx1"/>
              </a:solidFill>
            </a:endParaRPr>
          </a:p>
          <a:p>
            <a:pPr algn="just">
              <a:buClr>
                <a:schemeClr val="accent1"/>
              </a:buClr>
              <a:buSzPct val="120000"/>
            </a:pPr>
            <a:endParaRPr lang="en-US" sz="2000" dirty="0" smtClean="0">
              <a:solidFill>
                <a:schemeClr val="tx1"/>
              </a:solidFill>
            </a:endParaRPr>
          </a:p>
          <a:p>
            <a:pPr algn="just">
              <a:buClr>
                <a:schemeClr val="accent1"/>
              </a:buClr>
              <a:buSzPct val="120000"/>
            </a:pPr>
            <a:endParaRPr lang="en-US" sz="2000" dirty="0" smtClean="0">
              <a:solidFill>
                <a:schemeClr val="tx1"/>
              </a:solidFill>
            </a:endParaRPr>
          </a:p>
          <a:p>
            <a:pPr algn="just"/>
            <a:r>
              <a:rPr lang="it-IT" sz="2000" dirty="0" smtClean="0">
                <a:solidFill>
                  <a:schemeClr val="tx1"/>
                </a:solidFill>
              </a:rPr>
              <a:t>IMPIANTO </a:t>
            </a:r>
            <a:r>
              <a:rPr lang="it-IT" sz="2000" b="1" dirty="0" smtClean="0">
                <a:solidFill>
                  <a:srgbClr val="FFC000"/>
                </a:solidFill>
              </a:rPr>
              <a:t>ELETTRICO</a:t>
            </a:r>
          </a:p>
          <a:p>
            <a:pPr algn="just"/>
            <a:endParaRPr lang="it-IT" sz="2000" i="1" dirty="0" smtClean="0">
              <a:solidFill>
                <a:schemeClr val="tx1"/>
              </a:solidFill>
            </a:endParaRPr>
          </a:p>
          <a:p>
            <a:pPr algn="just"/>
            <a:r>
              <a:rPr lang="it-IT" sz="2000" i="1" dirty="0" smtClean="0">
                <a:solidFill>
                  <a:schemeClr val="tx1"/>
                </a:solidFill>
              </a:rPr>
              <a:t>Progettuale:</a:t>
            </a:r>
          </a:p>
          <a:p>
            <a:pPr marL="914400" lvl="1" indent="-457200" algn="just">
              <a:buClr>
                <a:srgbClr val="FFC000"/>
              </a:buClr>
              <a:buSzPct val="120000"/>
              <a:buFont typeface="Arial" pitchFamily="34" charset="0"/>
              <a:buChar char="•"/>
            </a:pPr>
            <a:r>
              <a:rPr lang="it-IT" sz="2000" dirty="0" smtClean="0">
                <a:solidFill>
                  <a:schemeClr val="tx1"/>
                </a:solidFill>
              </a:rPr>
              <a:t>progetto dell’impianto a firma di tecnico abilitato;</a:t>
            </a:r>
          </a:p>
          <a:p>
            <a:pPr lvl="0" algn="just">
              <a:buClr>
                <a:schemeClr val="accent1"/>
              </a:buClr>
              <a:buSzPct val="120000"/>
              <a:buFont typeface="Arial" pitchFamily="34" charset="0"/>
              <a:buChar char="•"/>
            </a:pPr>
            <a:endParaRPr lang="it-IT" sz="2000" dirty="0" smtClean="0">
              <a:solidFill>
                <a:schemeClr val="tx1"/>
              </a:solidFill>
            </a:endParaRPr>
          </a:p>
          <a:p>
            <a:pPr lvl="0" algn="just">
              <a:buClr>
                <a:schemeClr val="accent1"/>
              </a:buClr>
              <a:buSzPct val="120000"/>
            </a:pPr>
            <a:r>
              <a:rPr lang="it-IT" sz="2000" i="1" dirty="0" smtClean="0">
                <a:solidFill>
                  <a:schemeClr val="tx1"/>
                </a:solidFill>
              </a:rPr>
              <a:t>Certificativa:</a:t>
            </a:r>
          </a:p>
          <a:p>
            <a:pPr marL="914400" lvl="1" indent="-457200" algn="just">
              <a:buClr>
                <a:srgbClr val="FFC000"/>
              </a:buClr>
              <a:buSzPct val="120000"/>
              <a:buFont typeface="Arial" pitchFamily="34" charset="0"/>
              <a:buChar char="•"/>
            </a:pPr>
            <a:r>
              <a:rPr lang="it-IT" sz="2000" dirty="0" smtClean="0">
                <a:solidFill>
                  <a:schemeClr val="tx1"/>
                </a:solidFill>
              </a:rPr>
              <a:t>dichiarazione di conformità dell’impianto elettrico corredata degli allegati obbligatori;</a:t>
            </a:r>
          </a:p>
          <a:p>
            <a:pPr marL="914400" lvl="1" indent="-457200" algn="just">
              <a:buClr>
                <a:srgbClr val="FFC000"/>
              </a:buClr>
              <a:buSzPct val="120000"/>
              <a:buFont typeface="Arial" pitchFamily="34" charset="0"/>
              <a:buChar char="•"/>
            </a:pPr>
            <a:r>
              <a:rPr lang="it-IT" sz="2000" dirty="0" smtClean="0">
                <a:solidFill>
                  <a:schemeClr val="tx1"/>
                </a:solidFill>
              </a:rPr>
              <a:t>copia del certificato riconoscimento requisiti tecnico-professionali dell’installatore (iscrizione alla camera di commercio);</a:t>
            </a:r>
          </a:p>
          <a:p>
            <a:pPr marL="914400" lvl="1" indent="-457200" algn="just">
              <a:buClr>
                <a:srgbClr val="FFC000"/>
              </a:buClr>
              <a:buSzPct val="120000"/>
              <a:buFont typeface="Arial" pitchFamily="34" charset="0"/>
              <a:buChar char="•"/>
            </a:pPr>
            <a:r>
              <a:rPr lang="it-IT" sz="2000" dirty="0" smtClean="0">
                <a:solidFill>
                  <a:schemeClr val="tx1"/>
                </a:solidFill>
              </a:rPr>
              <a:t>dichiarazioni marcature ce delle apparecchiature.</a:t>
            </a:r>
          </a:p>
        </p:txBody>
      </p:sp>
      <p:sp>
        <p:nvSpPr>
          <p:cNvPr id="6"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DOCUMENTAZIONE</a:t>
            </a:r>
            <a:endParaRPr lang="it-IT" sz="2400" b="1" dirty="0">
              <a:solidFill>
                <a:srgbClr val="FF0000"/>
              </a:solidFill>
            </a:endParaRPr>
          </a:p>
        </p:txBody>
      </p:sp>
    </p:spTree>
  </p:cSld>
  <p:clrMapOvr>
    <a:masterClrMapping/>
  </p:clrMapOvr>
  <p:transition spd="slow">
    <p:newsflash/>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en-US" sz="2000" dirty="0" smtClean="0">
              <a:solidFill>
                <a:schemeClr val="tx1"/>
              </a:solidFill>
            </a:endParaRPr>
          </a:p>
          <a:p>
            <a:pPr algn="just">
              <a:buClr>
                <a:schemeClr val="accent1"/>
              </a:buClr>
              <a:buSzPct val="120000"/>
            </a:pPr>
            <a:endParaRPr lang="en-US" sz="2000" dirty="0" smtClean="0">
              <a:solidFill>
                <a:schemeClr val="tx1"/>
              </a:solidFill>
            </a:endParaRPr>
          </a:p>
          <a:p>
            <a:pPr algn="just">
              <a:buClr>
                <a:schemeClr val="accent1"/>
              </a:buClr>
              <a:buSzPct val="120000"/>
            </a:pPr>
            <a:endParaRPr lang="en-US" sz="2000" dirty="0" smtClean="0">
              <a:solidFill>
                <a:schemeClr val="tx1"/>
              </a:solidFill>
            </a:endParaRPr>
          </a:p>
          <a:p>
            <a:pPr algn="just"/>
            <a:r>
              <a:rPr lang="it-IT" sz="2000" dirty="0" smtClean="0">
                <a:solidFill>
                  <a:schemeClr val="tx1"/>
                </a:solidFill>
              </a:rPr>
              <a:t>IMPIANTO DI ADDUZIONE DEL </a:t>
            </a:r>
            <a:r>
              <a:rPr lang="it-IT" sz="2000" b="1" dirty="0" smtClean="0">
                <a:solidFill>
                  <a:srgbClr val="FFC000"/>
                </a:solidFill>
              </a:rPr>
              <a:t>GAS</a:t>
            </a:r>
          </a:p>
          <a:p>
            <a:pPr algn="just"/>
            <a:endParaRPr lang="it-IT" sz="2000" i="1" dirty="0" smtClean="0">
              <a:solidFill>
                <a:schemeClr val="tx1"/>
              </a:solidFill>
            </a:endParaRPr>
          </a:p>
          <a:p>
            <a:pPr algn="just"/>
            <a:r>
              <a:rPr lang="it-IT" sz="2000" i="1" dirty="0" smtClean="0">
                <a:solidFill>
                  <a:schemeClr val="tx1"/>
                </a:solidFill>
              </a:rPr>
              <a:t>Progettuale:</a:t>
            </a:r>
          </a:p>
          <a:p>
            <a:pPr marL="914400" lvl="1" indent="-457200" algn="just">
              <a:buClr>
                <a:srgbClr val="FFC000"/>
              </a:buClr>
              <a:buSzPct val="120000"/>
              <a:buFont typeface="Arial" pitchFamily="34" charset="0"/>
              <a:buChar char="•"/>
            </a:pPr>
            <a:r>
              <a:rPr lang="it-IT" sz="2000" dirty="0" smtClean="0">
                <a:solidFill>
                  <a:schemeClr val="tx1"/>
                </a:solidFill>
              </a:rPr>
              <a:t>progetto dell’impianto a firma di tecnico abilitato (</a:t>
            </a:r>
            <a:r>
              <a:rPr lang="it-IT" sz="2000" i="1" dirty="0" smtClean="0">
                <a:solidFill>
                  <a:schemeClr val="tx1"/>
                </a:solidFill>
              </a:rPr>
              <a:t>quando necessario</a:t>
            </a:r>
            <a:r>
              <a:rPr lang="it-IT" sz="2000" dirty="0" smtClean="0">
                <a:solidFill>
                  <a:schemeClr val="tx1"/>
                </a:solidFill>
              </a:rPr>
              <a:t>);</a:t>
            </a:r>
          </a:p>
          <a:p>
            <a:pPr lvl="0" algn="just">
              <a:buClr>
                <a:schemeClr val="accent1"/>
              </a:buClr>
              <a:buSzPct val="120000"/>
              <a:buFont typeface="Arial" pitchFamily="34" charset="0"/>
              <a:buChar char="•"/>
            </a:pPr>
            <a:endParaRPr lang="it-IT" sz="2000" dirty="0" smtClean="0">
              <a:solidFill>
                <a:schemeClr val="tx1"/>
              </a:solidFill>
            </a:endParaRPr>
          </a:p>
          <a:p>
            <a:pPr lvl="0" algn="just">
              <a:buClr>
                <a:schemeClr val="accent1"/>
              </a:buClr>
              <a:buSzPct val="120000"/>
            </a:pPr>
            <a:r>
              <a:rPr lang="it-IT" sz="2000" i="1" dirty="0" smtClean="0">
                <a:solidFill>
                  <a:schemeClr val="tx1"/>
                </a:solidFill>
              </a:rPr>
              <a:t>Certificativa:</a:t>
            </a:r>
          </a:p>
          <a:p>
            <a:pPr marL="914400" lvl="1" indent="-457200" algn="just">
              <a:buClr>
                <a:srgbClr val="FFC000"/>
              </a:buClr>
              <a:buSzPct val="120000"/>
              <a:buFont typeface="Arial" pitchFamily="34" charset="0"/>
              <a:buChar char="•"/>
            </a:pPr>
            <a:r>
              <a:rPr lang="it-IT" sz="2000" dirty="0" smtClean="0">
                <a:solidFill>
                  <a:schemeClr val="tx1"/>
                </a:solidFill>
              </a:rPr>
              <a:t>dichiarazione di conformità dell’impianto elettrico ai sensi del D.M. 37/08, corredata degli allegati obbligatori;</a:t>
            </a:r>
          </a:p>
          <a:p>
            <a:pPr marL="914400" lvl="1" indent="-457200" algn="just">
              <a:buClr>
                <a:srgbClr val="FFC000"/>
              </a:buClr>
              <a:buSzPct val="120000"/>
              <a:buFont typeface="Arial" pitchFamily="34" charset="0"/>
              <a:buChar char="•"/>
            </a:pPr>
            <a:r>
              <a:rPr lang="it-IT" sz="2000" dirty="0" smtClean="0">
                <a:solidFill>
                  <a:schemeClr val="tx1"/>
                </a:solidFill>
              </a:rPr>
              <a:t>copia del certificato riconoscimento requisiti tecnico-professionali dell’installatore (iscrizione alla camera di commercio);</a:t>
            </a:r>
          </a:p>
          <a:p>
            <a:pPr marL="914400" lvl="1" indent="-457200" algn="just">
              <a:buClr>
                <a:srgbClr val="FFC000"/>
              </a:buClr>
              <a:buSzPct val="120000"/>
              <a:buFont typeface="Arial" pitchFamily="34" charset="0"/>
              <a:buChar char="•"/>
            </a:pPr>
            <a:r>
              <a:rPr lang="it-IT" sz="2000" dirty="0" smtClean="0">
                <a:solidFill>
                  <a:schemeClr val="tx1"/>
                </a:solidFill>
              </a:rPr>
              <a:t>dichiarazioni marcature ce delle apparecchiature;</a:t>
            </a:r>
          </a:p>
          <a:p>
            <a:pPr marL="914400" lvl="1" indent="-457200" algn="just">
              <a:buClr>
                <a:srgbClr val="FFC000"/>
              </a:buClr>
              <a:buSzPct val="120000"/>
              <a:buFont typeface="Arial" pitchFamily="34" charset="0"/>
              <a:buChar char="•"/>
            </a:pPr>
            <a:r>
              <a:rPr lang="it-IT" sz="2000" dirty="0" smtClean="0">
                <a:solidFill>
                  <a:schemeClr val="tx1"/>
                </a:solidFill>
              </a:rPr>
              <a:t>verbale di collaudo.</a:t>
            </a:r>
          </a:p>
        </p:txBody>
      </p:sp>
      <p:sp>
        <p:nvSpPr>
          <p:cNvPr id="6"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DOCUMENTAZIONE</a:t>
            </a:r>
            <a:endParaRPr lang="it-IT" sz="2400" b="1" dirty="0">
              <a:solidFill>
                <a:srgbClr val="FF0000"/>
              </a:solidFill>
            </a:endParaRPr>
          </a:p>
        </p:txBody>
      </p:sp>
    </p:spTree>
  </p:cSld>
  <p:clrMapOvr>
    <a:masterClrMapping/>
  </p:clrMapOvr>
  <p:transition spd="slow">
    <p:newsflash/>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endParaRPr lang="it-IT" sz="1200" dirty="0" smtClean="0">
              <a:solidFill>
                <a:schemeClr val="tx1"/>
              </a:solidFill>
            </a:endParaRPr>
          </a:p>
          <a:p>
            <a:pPr algn="just"/>
            <a:r>
              <a:rPr lang="it-IT" sz="2000" u="sng" dirty="0" smtClean="0">
                <a:solidFill>
                  <a:schemeClr val="tx1"/>
                </a:solidFill>
              </a:rPr>
              <a:t>Per manifestazioni temporanee di </a:t>
            </a:r>
            <a:r>
              <a:rPr lang="it-IT" sz="2000" b="1" u="sng" dirty="0" smtClean="0">
                <a:solidFill>
                  <a:srgbClr val="FFC000"/>
                </a:solidFill>
              </a:rPr>
              <a:t>pubblico spettacolo</a:t>
            </a:r>
            <a:r>
              <a:rPr lang="it-IT" sz="2000" u="sng" dirty="0" smtClean="0">
                <a:solidFill>
                  <a:schemeClr val="tx1"/>
                </a:solidFill>
              </a:rPr>
              <a:t>:</a:t>
            </a:r>
            <a:endParaRPr lang="it-IT" sz="2000" b="1" u="sng" dirty="0" smtClean="0">
              <a:solidFill>
                <a:srgbClr val="FFC000"/>
              </a:solidFill>
            </a:endParaRPr>
          </a:p>
          <a:p>
            <a:pPr algn="just"/>
            <a:r>
              <a:rPr lang="it-IT" sz="2000" dirty="0" smtClean="0">
                <a:solidFill>
                  <a:schemeClr val="tx1"/>
                </a:solidFill>
              </a:rPr>
              <a:t>Affluenza di pubblico </a:t>
            </a:r>
            <a:r>
              <a:rPr lang="it-IT" sz="2000" dirty="0" smtClean="0">
                <a:solidFill>
                  <a:srgbClr val="FFC000"/>
                </a:solidFill>
              </a:rPr>
              <a:t>fino a 1.000</a:t>
            </a:r>
            <a:r>
              <a:rPr lang="it-IT" sz="2000" dirty="0" smtClean="0">
                <a:solidFill>
                  <a:schemeClr val="tx1"/>
                </a:solidFill>
              </a:rPr>
              <a:t> persone:</a:t>
            </a:r>
          </a:p>
          <a:p>
            <a:pPr marL="914400" lvl="1" indent="-457200" algn="just">
              <a:buClr>
                <a:srgbClr val="FFC000"/>
              </a:buClr>
              <a:buSzPct val="120000"/>
              <a:buFont typeface="Arial" pitchFamily="34" charset="0"/>
              <a:buChar char="•"/>
            </a:pPr>
            <a:r>
              <a:rPr lang="it-IT" sz="1800" dirty="0" smtClean="0">
                <a:solidFill>
                  <a:schemeClr val="tx1"/>
                </a:solidFill>
              </a:rPr>
              <a:t>predisposizione di uno </a:t>
            </a:r>
            <a:r>
              <a:rPr lang="it-IT" sz="1800" dirty="0" smtClean="0">
                <a:solidFill>
                  <a:srgbClr val="FFC000"/>
                </a:solidFill>
              </a:rPr>
              <a:t>specifico spazio</a:t>
            </a:r>
            <a:r>
              <a:rPr lang="it-IT" sz="1800" dirty="0" smtClean="0">
                <a:solidFill>
                  <a:schemeClr val="tx1"/>
                </a:solidFill>
              </a:rPr>
              <a:t>, adeguatamente segnalato, debitamente allestito ed attrezzato per gli interventi di primo soccorso, facilmente raggiungibile dai mezzi di soccorso, e presidiato da almeno </a:t>
            </a:r>
            <a:r>
              <a:rPr lang="it-IT" sz="1800" dirty="0" smtClean="0">
                <a:solidFill>
                  <a:srgbClr val="FFC000"/>
                </a:solidFill>
              </a:rPr>
              <a:t>2 persone</a:t>
            </a:r>
            <a:r>
              <a:rPr lang="it-IT" sz="1800" dirty="0" smtClean="0">
                <a:solidFill>
                  <a:schemeClr val="tx1"/>
                </a:solidFill>
              </a:rPr>
              <a:t>, in possesso di attestato di primo soccorso;</a:t>
            </a:r>
          </a:p>
          <a:p>
            <a:pPr algn="just"/>
            <a:r>
              <a:rPr lang="it-IT" sz="2000" dirty="0" smtClean="0">
                <a:solidFill>
                  <a:schemeClr val="tx1"/>
                </a:solidFill>
              </a:rPr>
              <a:t>Affluenza di pubblico </a:t>
            </a:r>
            <a:r>
              <a:rPr lang="it-IT" sz="2000" dirty="0" smtClean="0">
                <a:solidFill>
                  <a:srgbClr val="FFC000"/>
                </a:solidFill>
              </a:rPr>
              <a:t>oltre 1.000</a:t>
            </a:r>
            <a:r>
              <a:rPr lang="it-IT" sz="2000" dirty="0" smtClean="0">
                <a:solidFill>
                  <a:schemeClr val="tx1"/>
                </a:solidFill>
              </a:rPr>
              <a:t> persone:</a:t>
            </a:r>
          </a:p>
          <a:p>
            <a:pPr marL="914400" lvl="1" indent="-457200" algn="just">
              <a:buClr>
                <a:srgbClr val="FFC000"/>
              </a:buClr>
              <a:buSzPct val="120000"/>
              <a:buFont typeface="Arial" pitchFamily="34" charset="0"/>
              <a:buChar char="•"/>
            </a:pPr>
            <a:r>
              <a:rPr lang="it-IT" sz="1800" dirty="0" smtClean="0">
                <a:solidFill>
                  <a:schemeClr val="tx1"/>
                </a:solidFill>
              </a:rPr>
              <a:t>presenza di almeno </a:t>
            </a:r>
            <a:r>
              <a:rPr lang="it-IT" sz="1800" dirty="0" smtClean="0">
                <a:solidFill>
                  <a:srgbClr val="FFC000"/>
                </a:solidFill>
              </a:rPr>
              <a:t>una ambulanza</a:t>
            </a:r>
            <a:r>
              <a:rPr lang="it-IT" sz="1800" dirty="0" smtClean="0">
                <a:solidFill>
                  <a:schemeClr val="tx1"/>
                </a:solidFill>
              </a:rPr>
              <a:t> (in possesso di autorizzazione all’esercizio dell’attività di soccorso e trasporto rilasciata ai sensi della D.G.R. n. 1080 del 17 aprile 2007);</a:t>
            </a:r>
          </a:p>
          <a:p>
            <a:pPr marL="0" lvl="1" algn="just">
              <a:buClr>
                <a:srgbClr val="FFC000"/>
              </a:buClr>
              <a:buSzPct val="120000"/>
            </a:pPr>
            <a:endParaRPr lang="it-IT" sz="2000" dirty="0" smtClean="0">
              <a:solidFill>
                <a:schemeClr val="tx1"/>
              </a:solidFill>
            </a:endParaRPr>
          </a:p>
          <a:p>
            <a:pPr marL="0" lvl="1" algn="just">
              <a:buClr>
                <a:srgbClr val="FFC000"/>
              </a:buClr>
              <a:buSzPct val="120000"/>
            </a:pPr>
            <a:r>
              <a:rPr lang="it-IT" sz="2000" u="sng" dirty="0" smtClean="0">
                <a:solidFill>
                  <a:schemeClr val="tx1"/>
                </a:solidFill>
              </a:rPr>
              <a:t>Manifestazione temporanee a carattere </a:t>
            </a:r>
            <a:r>
              <a:rPr lang="it-IT" sz="2000" b="1" u="sng" dirty="0" smtClean="0">
                <a:solidFill>
                  <a:srgbClr val="FFC000"/>
                </a:solidFill>
              </a:rPr>
              <a:t>sportivo</a:t>
            </a:r>
            <a:r>
              <a:rPr lang="it-IT" sz="2000" u="sng" dirty="0" smtClean="0">
                <a:solidFill>
                  <a:schemeClr val="tx1"/>
                </a:solidFill>
              </a:rPr>
              <a:t>:</a:t>
            </a:r>
          </a:p>
          <a:p>
            <a:pPr marL="914400" lvl="1" indent="-457200" algn="just">
              <a:buClr>
                <a:srgbClr val="FFC000"/>
              </a:buClr>
              <a:buSzPct val="120000"/>
              <a:buFont typeface="Arial" pitchFamily="34" charset="0"/>
              <a:buChar char="•"/>
            </a:pPr>
            <a:r>
              <a:rPr lang="it-IT" sz="1800" dirty="0" smtClean="0">
                <a:solidFill>
                  <a:schemeClr val="tx1"/>
                </a:solidFill>
              </a:rPr>
              <a:t>dovrà essere sempre prevista la presenza dell’</a:t>
            </a:r>
            <a:r>
              <a:rPr lang="it-IT" sz="1800" dirty="0" smtClean="0">
                <a:solidFill>
                  <a:srgbClr val="FFC000"/>
                </a:solidFill>
              </a:rPr>
              <a:t>ambulanza</a:t>
            </a:r>
            <a:r>
              <a:rPr lang="it-IT" sz="1800" dirty="0" smtClean="0">
                <a:solidFill>
                  <a:schemeClr val="tx1"/>
                </a:solidFill>
              </a:rPr>
              <a:t> (in possesso di autorizzazione all’esercizio dell’attività di soccorso e trasporto rilasciata ai sensi della D.G.R. 1080/2007), </a:t>
            </a:r>
            <a:r>
              <a:rPr lang="it-IT" sz="1800" dirty="0" smtClean="0">
                <a:solidFill>
                  <a:srgbClr val="FFC000"/>
                </a:solidFill>
              </a:rPr>
              <a:t>con personale sanitario,</a:t>
            </a:r>
            <a:r>
              <a:rPr lang="it-IT" sz="1800" dirty="0" smtClean="0">
                <a:solidFill>
                  <a:schemeClr val="tx1"/>
                </a:solidFill>
              </a:rPr>
              <a:t> per tutta la durata della manifestazione. In caso di allontanamento dell’ambulanza la gara deve essere interrotta, oppure dovrà essere prevista una seconda ambulanza.</a:t>
            </a:r>
          </a:p>
        </p:txBody>
      </p:sp>
      <p:sp>
        <p:nvSpPr>
          <p:cNvPr id="6"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ASSISTENZA SANITARIA</a:t>
            </a:r>
            <a:endParaRPr lang="it-IT" sz="2400" b="1" dirty="0">
              <a:solidFill>
                <a:srgbClr val="FF0000"/>
              </a:solidFill>
            </a:endParaRPr>
          </a:p>
        </p:txBody>
      </p:sp>
    </p:spTree>
  </p:cSld>
  <p:clrMapOvr>
    <a:masterClrMapping/>
  </p:clrMapOvr>
  <p:transition spd="slow">
    <p:newsflash/>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en-US" sz="2000" dirty="0" smtClean="0">
              <a:solidFill>
                <a:schemeClr val="tx1"/>
              </a:solidFill>
            </a:endParaRPr>
          </a:p>
          <a:p>
            <a:pPr algn="just">
              <a:buClr>
                <a:schemeClr val="accent1"/>
              </a:buClr>
              <a:buSzPct val="120000"/>
            </a:pPr>
            <a:endParaRPr lang="en-US" sz="2000" dirty="0" smtClean="0">
              <a:solidFill>
                <a:schemeClr val="tx1"/>
              </a:solidFill>
            </a:endParaRPr>
          </a:p>
          <a:p>
            <a:pPr algn="just">
              <a:buClr>
                <a:schemeClr val="accent1"/>
              </a:buClr>
              <a:buSzPct val="120000"/>
            </a:pPr>
            <a:endParaRPr lang="en-US" sz="2000" dirty="0" smtClean="0">
              <a:solidFill>
                <a:schemeClr val="tx1"/>
              </a:solidFill>
            </a:endParaRPr>
          </a:p>
          <a:p>
            <a:pPr algn="just">
              <a:buClr>
                <a:schemeClr val="accent1"/>
              </a:buClr>
              <a:buSzPct val="120000"/>
            </a:pPr>
            <a:endParaRPr lang="en-US" sz="2000" dirty="0" smtClean="0">
              <a:solidFill>
                <a:schemeClr val="tx1"/>
              </a:solidFill>
            </a:endParaRPr>
          </a:p>
          <a:p>
            <a:pPr algn="just"/>
            <a:r>
              <a:rPr lang="it-IT" sz="2000" dirty="0" smtClean="0">
                <a:solidFill>
                  <a:schemeClr val="tx1"/>
                </a:solidFill>
              </a:rPr>
              <a:t>QUANDO SI COMMISSIONA UN LAVORO (es. montaggio del tendone), INDIPENDENEMENTE DALL’ENTITÀ E DALL’IMPORTO, IL </a:t>
            </a:r>
            <a:r>
              <a:rPr lang="it-IT" sz="2000" b="1" dirty="0" smtClean="0">
                <a:solidFill>
                  <a:srgbClr val="FFC000"/>
                </a:solidFill>
              </a:rPr>
              <a:t>COMMITTENTE</a:t>
            </a:r>
            <a:r>
              <a:rPr lang="it-IT" sz="2000" dirty="0" smtClean="0">
                <a:solidFill>
                  <a:schemeClr val="tx1"/>
                </a:solidFill>
              </a:rPr>
              <a:t> (es. il presidente dell’associazione) </a:t>
            </a:r>
            <a:r>
              <a:rPr lang="it-IT" sz="2000" b="1" dirty="0" smtClean="0">
                <a:solidFill>
                  <a:srgbClr val="FFC000"/>
                </a:solidFill>
              </a:rPr>
              <a:t>DEVE</a:t>
            </a:r>
            <a:r>
              <a:rPr lang="it-IT" sz="2000" dirty="0" smtClean="0">
                <a:solidFill>
                  <a:schemeClr val="tx1"/>
                </a:solidFill>
              </a:rPr>
              <a:t>:</a:t>
            </a:r>
            <a:endParaRPr lang="it-IT" sz="2000" b="1" dirty="0" smtClean="0">
              <a:solidFill>
                <a:srgbClr val="FFC000"/>
              </a:solidFill>
            </a:endParaRPr>
          </a:p>
          <a:p>
            <a:pPr algn="just"/>
            <a:endParaRPr lang="it-IT" sz="2000" i="1" dirty="0" smtClean="0">
              <a:solidFill>
                <a:schemeClr val="tx1"/>
              </a:solidFill>
            </a:endParaRPr>
          </a:p>
          <a:p>
            <a:pPr marL="914400" lvl="1" indent="-457200" algn="just">
              <a:buClr>
                <a:srgbClr val="FFC000"/>
              </a:buClr>
              <a:buSzPct val="120000"/>
              <a:buFont typeface="Arial" pitchFamily="34" charset="0"/>
              <a:buChar char="•"/>
            </a:pPr>
            <a:r>
              <a:rPr lang="it-IT" sz="2000" dirty="0" smtClean="0">
                <a:solidFill>
                  <a:schemeClr val="tx1"/>
                </a:solidFill>
              </a:rPr>
              <a:t>verificare l’</a:t>
            </a:r>
            <a:r>
              <a:rPr lang="it-IT" sz="2000" dirty="0" smtClean="0">
                <a:solidFill>
                  <a:srgbClr val="FFC000"/>
                </a:solidFill>
              </a:rPr>
              <a:t>idoneità tecnica professionale</a:t>
            </a:r>
            <a:r>
              <a:rPr lang="it-IT" sz="2000" dirty="0" smtClean="0">
                <a:solidFill>
                  <a:schemeClr val="tx1"/>
                </a:solidFill>
              </a:rPr>
              <a:t> dell’appaltatore;</a:t>
            </a:r>
          </a:p>
          <a:p>
            <a:pPr marL="914400" lvl="1" indent="-457200" algn="just">
              <a:buClr>
                <a:srgbClr val="FFC000"/>
              </a:buClr>
              <a:buSzPct val="120000"/>
              <a:buFont typeface="Arial" pitchFamily="34" charset="0"/>
              <a:buChar char="•"/>
            </a:pPr>
            <a:r>
              <a:rPr lang="it-IT" sz="2000" dirty="0" smtClean="0">
                <a:solidFill>
                  <a:schemeClr val="tx1"/>
                </a:solidFill>
              </a:rPr>
              <a:t>verificare l’</a:t>
            </a:r>
            <a:r>
              <a:rPr lang="it-IT" sz="2000" dirty="0" smtClean="0">
                <a:solidFill>
                  <a:srgbClr val="FFC000"/>
                </a:solidFill>
              </a:rPr>
              <a:t>iscrizione alla camera di commercio</a:t>
            </a:r>
            <a:r>
              <a:rPr lang="it-IT" sz="2000" dirty="0" smtClean="0">
                <a:solidFill>
                  <a:schemeClr val="tx1"/>
                </a:solidFill>
              </a:rPr>
              <a:t> dell’appaltatore;</a:t>
            </a:r>
          </a:p>
          <a:p>
            <a:pPr marL="914400" lvl="1" indent="-457200" algn="just">
              <a:buClr>
                <a:srgbClr val="FFC000"/>
              </a:buClr>
              <a:buSzPct val="120000"/>
              <a:buFont typeface="Arial" pitchFamily="34" charset="0"/>
              <a:buChar char="•"/>
            </a:pPr>
            <a:r>
              <a:rPr lang="it-IT" sz="2000" dirty="0" smtClean="0">
                <a:solidFill>
                  <a:schemeClr val="tx1"/>
                </a:solidFill>
              </a:rPr>
              <a:t>acquisire la certificazione di regolarità contributiva dell’appaltatore (</a:t>
            </a:r>
            <a:r>
              <a:rPr lang="it-IT" sz="2000" dirty="0" smtClean="0">
                <a:solidFill>
                  <a:srgbClr val="FFC000"/>
                </a:solidFill>
              </a:rPr>
              <a:t>DURC</a:t>
            </a:r>
            <a:r>
              <a:rPr lang="it-IT" sz="2000" dirty="0" smtClean="0">
                <a:solidFill>
                  <a:schemeClr val="tx1"/>
                </a:solidFill>
              </a:rPr>
              <a:t>);</a:t>
            </a:r>
          </a:p>
          <a:p>
            <a:pPr marL="914400" lvl="1" indent="-457200" algn="just">
              <a:buClr>
                <a:srgbClr val="FFC000"/>
              </a:buClr>
              <a:buSzPct val="120000"/>
              <a:buFont typeface="Arial" pitchFamily="34" charset="0"/>
              <a:buChar char="•"/>
            </a:pPr>
            <a:r>
              <a:rPr lang="it-IT" sz="2000" dirty="0" smtClean="0">
                <a:solidFill>
                  <a:schemeClr val="tx1"/>
                </a:solidFill>
              </a:rPr>
              <a:t>fornire </a:t>
            </a:r>
            <a:r>
              <a:rPr lang="it-IT" sz="2000" dirty="0" smtClean="0">
                <a:solidFill>
                  <a:srgbClr val="FFC000"/>
                </a:solidFill>
              </a:rPr>
              <a:t>informazioni sui rischi</a:t>
            </a:r>
            <a:r>
              <a:rPr lang="it-IT" sz="2000" dirty="0" smtClean="0">
                <a:solidFill>
                  <a:schemeClr val="tx1"/>
                </a:solidFill>
              </a:rPr>
              <a:t> specifici presenti nel luogo di lavoro in cui l’appaltatore opererà;</a:t>
            </a:r>
          </a:p>
          <a:p>
            <a:pPr marL="914400" lvl="1" indent="-457200" algn="just">
              <a:buClr>
                <a:srgbClr val="FFC000"/>
              </a:buClr>
              <a:buSzPct val="120000"/>
              <a:buFont typeface="Arial" pitchFamily="34" charset="0"/>
              <a:buChar char="•"/>
            </a:pPr>
            <a:r>
              <a:rPr lang="it-IT" sz="2000" dirty="0" smtClean="0">
                <a:solidFill>
                  <a:schemeClr val="tx1"/>
                </a:solidFill>
              </a:rPr>
              <a:t>fornire all’appaltatore informazioni sui mezzi di protezione e la gestione dell’emergenza della </a:t>
            </a:r>
            <a:r>
              <a:rPr lang="it-IT" sz="2000" dirty="0" smtClean="0">
                <a:solidFill>
                  <a:srgbClr val="FFC000"/>
                </a:solidFill>
              </a:rPr>
              <a:t>propria attività</a:t>
            </a:r>
            <a:r>
              <a:rPr lang="it-IT" sz="2000" dirty="0" smtClean="0">
                <a:solidFill>
                  <a:schemeClr val="tx1"/>
                </a:solidFill>
              </a:rPr>
              <a:t>.</a:t>
            </a:r>
          </a:p>
        </p:txBody>
      </p:sp>
      <p:sp>
        <p:nvSpPr>
          <p:cNvPr id="6"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CONTRATTI E APPALTI</a:t>
            </a:r>
            <a:endParaRPr lang="it-IT" sz="2400" b="1" dirty="0">
              <a:solidFill>
                <a:srgbClr val="FF0000"/>
              </a:solidFill>
            </a:endParaRPr>
          </a:p>
        </p:txBody>
      </p:sp>
    </p:spTree>
  </p:cSld>
  <p:clrMapOvr>
    <a:masterClrMapping/>
  </p:clrMapOvr>
  <p:transition spd="slow">
    <p:newsflash/>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txBox="1">
            <a:spLocks/>
          </p:cNvSpPr>
          <p:nvPr/>
        </p:nvSpPr>
        <p:spPr>
          <a:xfrm>
            <a:off x="251520" y="1340768"/>
            <a:ext cx="8640960" cy="5517232"/>
          </a:xfrm>
          <a:prstGeom prst="rect">
            <a:avLst/>
          </a:prstGeom>
        </p:spPr>
        <p:txBody>
          <a:bodyPr vert="horz" lIns="91440" tIns="45720" rIns="91440" bIns="45720" rtlCol="0" anchor="b">
            <a:noAutofit/>
          </a:bodyPr>
          <a:lstStyle/>
          <a:p>
            <a:pPr lvl="0" algn="just">
              <a:lnSpc>
                <a:spcPct val="150000"/>
              </a:lnSpc>
              <a:spcBef>
                <a:spcPct val="0"/>
              </a:spcBef>
            </a:pPr>
            <a:r>
              <a:rPr lang="it-IT" sz="2800" b="1" dirty="0" smtClean="0">
                <a:solidFill>
                  <a:srgbClr val="FFC000"/>
                </a:solidFill>
              </a:rPr>
              <a:t>IL PIANO DI GESTIONE DELLE EMERGENZE</a:t>
            </a:r>
          </a:p>
        </p:txBody>
      </p:sp>
    </p:spTree>
  </p:cSld>
  <p:clrMapOvr>
    <a:masterClrMapping/>
  </p:clrMapOvr>
  <p:transition spd="slow">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T.U.L.P.S.</a:t>
            </a:r>
            <a:endParaRPr lang="it-IT" sz="2400" dirty="0">
              <a:solidFill>
                <a:srgbClr val="FFC000"/>
              </a:solidFill>
            </a:endParaRPr>
          </a:p>
        </p:txBody>
      </p:sp>
      <p:sp>
        <p:nvSpPr>
          <p:cNvPr id="16" name="Sottotitolo 2"/>
          <p:cNvSpPr>
            <a:spLocks noGrp="1"/>
          </p:cNvSpPr>
          <p:nvPr>
            <p:ph type="subTitle" idx="1"/>
          </p:nvPr>
        </p:nvSpPr>
        <p:spPr>
          <a:xfrm>
            <a:off x="321439" y="1340768"/>
            <a:ext cx="8501122" cy="5517232"/>
          </a:xfrm>
        </p:spPr>
        <p:txBody>
          <a:bodyPr>
            <a:noAutofit/>
          </a:bodyPr>
          <a:lstStyle/>
          <a:p>
            <a:r>
              <a:rPr lang="it-IT" sz="2000" b="1" i="1" dirty="0" smtClean="0"/>
              <a:t>Regio Decreto 18 giugno 1931, n. 773</a:t>
            </a:r>
          </a:p>
          <a:p>
            <a:r>
              <a:rPr lang="it-IT" sz="2000" b="1" i="1" dirty="0" smtClean="0"/>
              <a:t>" Testo unico delle Leggi di Pubblica Sicurezza“</a:t>
            </a:r>
          </a:p>
          <a:p>
            <a:pPr algn="l"/>
            <a:endParaRPr lang="it-IT" sz="2000" b="1" i="1" dirty="0" smtClean="0"/>
          </a:p>
          <a:p>
            <a:pPr algn="l"/>
            <a:endParaRPr lang="it-IT" sz="2000" b="1" i="1" dirty="0" smtClean="0"/>
          </a:p>
          <a:p>
            <a:pPr algn="l"/>
            <a:r>
              <a:rPr lang="it-IT" sz="2000" b="1" i="1" dirty="0" smtClean="0"/>
              <a:t>TITOLO II : </a:t>
            </a:r>
            <a:r>
              <a:rPr lang="it-IT" sz="1600" b="1" i="1" dirty="0" smtClean="0"/>
              <a:t>DISPOSIZIONI RELATIVE ALL'ORDINE PUBBLICO E ALLA INCOLUMITA’ PUBBLICA</a:t>
            </a:r>
          </a:p>
          <a:p>
            <a:pPr algn="l"/>
            <a:r>
              <a:rPr lang="it-IT" sz="2000" b="1" i="1" dirty="0" smtClean="0"/>
              <a:t>	CAPO I : </a:t>
            </a:r>
            <a:r>
              <a:rPr lang="it-IT" sz="1600" b="1" i="1" dirty="0" smtClean="0"/>
              <a:t>DELLE RIUNIONI PUBBLICHE E DEGLI ASSEMBRAMENTI IN LUOGHI PUBBLICI</a:t>
            </a:r>
          </a:p>
          <a:p>
            <a:pPr marL="2689225" indent="-896938" algn="just">
              <a:buClr>
                <a:schemeClr val="accent1"/>
              </a:buClr>
              <a:buSzPct val="120000"/>
            </a:pPr>
            <a:r>
              <a:rPr lang="it-IT" sz="2000" b="1" dirty="0" smtClean="0">
                <a:solidFill>
                  <a:srgbClr val="FFC000"/>
                </a:solidFill>
              </a:rPr>
              <a:t>ART. 18</a:t>
            </a:r>
            <a:r>
              <a:rPr lang="it-IT" sz="2000" b="1" dirty="0" smtClean="0"/>
              <a:t>: </a:t>
            </a:r>
            <a:r>
              <a:rPr lang="it-IT" sz="2000" dirty="0" smtClean="0"/>
              <a:t>I promotori di una riunione in luogo pubblico o aperto al pubblico devono darne avviso, almeno tre giorni prima, al Questore.</a:t>
            </a:r>
            <a:endParaRPr lang="it-IT" sz="2000" b="1" dirty="0" smtClean="0"/>
          </a:p>
          <a:p>
            <a:pPr algn="just">
              <a:buClr>
                <a:schemeClr val="accent1"/>
              </a:buClr>
              <a:buSzPct val="120000"/>
            </a:pPr>
            <a:endParaRPr lang="it-IT" sz="2000" b="1" dirty="0" smtClean="0">
              <a:solidFill>
                <a:srgbClr val="FFC000"/>
              </a:solidFill>
            </a:endParaRPr>
          </a:p>
          <a:p>
            <a:pPr algn="just">
              <a:buClr>
                <a:schemeClr val="accent1"/>
              </a:buClr>
              <a:buSzPct val="120000"/>
            </a:pPr>
            <a:r>
              <a:rPr lang="it-IT" sz="2000" b="1" dirty="0" smtClean="0">
                <a:solidFill>
                  <a:srgbClr val="FFC000"/>
                </a:solidFill>
              </a:rPr>
              <a:t>RIUNIONI IN LUOGO PUBBLICO</a:t>
            </a:r>
            <a:r>
              <a:rPr lang="it-IT" sz="2000" dirty="0" smtClean="0"/>
              <a:t>: convegno di più persone in un determinato luogo, per un certo scopo (Non necessariamente un comizio ma anche per una manifestazione o comunque motivo ad esso ricollegabile) previo accordo tra loro od organizzazione.</a:t>
            </a:r>
          </a:p>
          <a:p>
            <a:pPr algn="just">
              <a:buClr>
                <a:schemeClr val="accent1"/>
              </a:buClr>
              <a:buSzPct val="120000"/>
            </a:pPr>
            <a:endParaRPr lang="en-US" sz="2000" dirty="0" smtClean="0"/>
          </a:p>
          <a:p>
            <a:pPr algn="just">
              <a:buClr>
                <a:schemeClr val="accent1"/>
              </a:buClr>
              <a:buSzPct val="120000"/>
            </a:pPr>
            <a:r>
              <a:rPr lang="en-US" sz="2000" b="1" dirty="0" smtClean="0">
                <a:solidFill>
                  <a:srgbClr val="FFC000"/>
                </a:solidFill>
              </a:rPr>
              <a:t>SOGGETTE A SEMPLICE PREAVVISO AL QUESTORE</a:t>
            </a:r>
            <a:endParaRPr lang="it-IT" sz="2000" b="1" dirty="0" smtClean="0">
              <a:solidFill>
                <a:srgbClr val="FFC000"/>
              </a:solidFill>
            </a:endParaRPr>
          </a:p>
        </p:txBody>
      </p:sp>
    </p:spTree>
  </p:cSld>
  <p:clrMapOvr>
    <a:masterClrMapping/>
  </p:clrMapOvr>
  <p:transition spd="slow">
    <p:newsflash/>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DICHIARAZIONE DI PRESA VISIONE</a:t>
            </a:r>
            <a:br>
              <a:rPr lang="it-IT" sz="2400" dirty="0" smtClean="0">
                <a:solidFill>
                  <a:srgbClr val="FFC000"/>
                </a:solidFill>
              </a:rPr>
            </a:br>
            <a:r>
              <a:rPr lang="it-IT" sz="2400" dirty="0" smtClean="0">
                <a:solidFill>
                  <a:srgbClr val="FFC000"/>
                </a:solidFill>
              </a:rPr>
              <a:t>E CONOSCENZA DEL PIANO</a:t>
            </a:r>
            <a:endParaRPr lang="it-IT" sz="2400" dirty="0">
              <a:solidFill>
                <a:srgbClr val="FFC000"/>
              </a:solidFill>
            </a:endParaRP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r>
              <a:rPr lang="it-IT" sz="2000" dirty="0" smtClean="0"/>
              <a:t>I sottoscritti addetti alla squadra di gestione delle emergenze, con la firma del presente documento,</a:t>
            </a:r>
          </a:p>
          <a:p>
            <a:pPr>
              <a:buClr>
                <a:schemeClr val="accent1"/>
              </a:buClr>
              <a:buSzPct val="120000"/>
            </a:pPr>
            <a:r>
              <a:rPr lang="it-IT" sz="2000" b="1" dirty="0" smtClean="0">
                <a:solidFill>
                  <a:srgbClr val="FFC000"/>
                </a:solidFill>
              </a:rPr>
              <a:t>DICHIARANO</a:t>
            </a:r>
          </a:p>
          <a:p>
            <a:pPr marL="179388" indent="-179388" algn="just">
              <a:buClr>
                <a:srgbClr val="FFC000"/>
              </a:buClr>
              <a:buSzPct val="120000"/>
              <a:buFont typeface="Arial" pitchFamily="34" charset="0"/>
              <a:buChar char="•"/>
            </a:pPr>
            <a:endParaRPr lang="it-IT" sz="2000" dirty="0" smtClean="0"/>
          </a:p>
          <a:p>
            <a:pPr marL="179388" indent="-179388" algn="just">
              <a:buClr>
                <a:srgbClr val="FFC000"/>
              </a:buClr>
              <a:buSzPct val="120000"/>
              <a:buFont typeface="Arial" pitchFamily="34" charset="0"/>
              <a:buChar char="•"/>
            </a:pPr>
            <a:r>
              <a:rPr lang="it-IT" sz="2000" dirty="0" smtClean="0"/>
              <a:t>di aver preso visione del presente Piano di Gestione delle Emergenze;</a:t>
            </a:r>
          </a:p>
          <a:p>
            <a:pPr marL="179388" indent="-179388" algn="just">
              <a:buClr>
                <a:srgbClr val="FFC000"/>
              </a:buClr>
              <a:buSzPct val="120000"/>
              <a:buFont typeface="Arial" pitchFamily="34" charset="0"/>
              <a:buChar char="•"/>
            </a:pPr>
            <a:r>
              <a:rPr lang="it-IT" sz="2000" dirty="0" smtClean="0"/>
              <a:t>di impegnarsi a rispettare e far rispettare le indicazioni contenute nel Piano per tutto l’arco della manifestazione;</a:t>
            </a:r>
          </a:p>
          <a:p>
            <a:pPr marL="179388" indent="-179388" algn="just">
              <a:buClr>
                <a:srgbClr val="FFC000"/>
              </a:buClr>
              <a:buSzPct val="120000"/>
              <a:buFont typeface="Arial" pitchFamily="34" charset="0"/>
              <a:buChar char="•"/>
            </a:pPr>
            <a:r>
              <a:rPr lang="it-IT" sz="2000" dirty="0" smtClean="0"/>
              <a:t>DI AVER PRESO VISIONE DELLA PROPRIA SPECIFICA MANSIONE;</a:t>
            </a:r>
          </a:p>
          <a:p>
            <a:pPr marL="179388" indent="-179388" algn="just">
              <a:buClr>
                <a:srgbClr val="FFC000"/>
              </a:buClr>
              <a:buSzPct val="120000"/>
              <a:buFont typeface="Arial" pitchFamily="34" charset="0"/>
              <a:buChar char="•"/>
            </a:pPr>
            <a:r>
              <a:rPr lang="it-IT" sz="2000" dirty="0" smtClean="0"/>
              <a:t>di approvare ed accettare quanto contenuto nello stesso;</a:t>
            </a:r>
          </a:p>
          <a:p>
            <a:pPr marL="179388" indent="-179388" algn="just">
              <a:buClr>
                <a:srgbClr val="FFC000"/>
              </a:buClr>
              <a:buSzPct val="120000"/>
              <a:buFont typeface="Arial" pitchFamily="34" charset="0"/>
              <a:buChar char="•"/>
            </a:pPr>
            <a:r>
              <a:rPr lang="it-IT" sz="2000" dirty="0" smtClean="0"/>
              <a:t>di non avere osservazioni o proposte di integrazione da presentare;</a:t>
            </a:r>
          </a:p>
          <a:p>
            <a:pPr marL="179388" indent="-179388" algn="just">
              <a:buClr>
                <a:srgbClr val="FFC000"/>
              </a:buClr>
              <a:buSzPct val="120000"/>
              <a:buFont typeface="Arial" pitchFamily="34" charset="0"/>
              <a:buChar char="•"/>
            </a:pPr>
            <a:r>
              <a:rPr lang="it-IT" sz="2000" dirty="0" smtClean="0"/>
              <a:t>di aver ricevuto copia cartacea dello stesso.</a:t>
            </a:r>
          </a:p>
        </p:txBody>
      </p:sp>
    </p:spTree>
  </p:cSld>
  <p:clrMapOvr>
    <a:masterClrMapping/>
  </p:clrMapOvr>
  <p:transition spd="slow">
    <p:newsflash/>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DICHIARAZIONE DI PRESA VISIONE</a:t>
            </a:r>
            <a:br>
              <a:rPr lang="it-IT" sz="2400" dirty="0" smtClean="0">
                <a:solidFill>
                  <a:srgbClr val="FFC000"/>
                </a:solidFill>
              </a:rPr>
            </a:br>
            <a:r>
              <a:rPr lang="it-IT" sz="2400" dirty="0" smtClean="0">
                <a:solidFill>
                  <a:srgbClr val="FFC000"/>
                </a:solidFill>
              </a:rPr>
              <a:t>E CONOSCENZA DEL PIANO</a:t>
            </a:r>
            <a:endParaRPr lang="it-IT" sz="2400" dirty="0">
              <a:solidFill>
                <a:srgbClr val="FFC000"/>
              </a:solidFill>
            </a:endParaRPr>
          </a:p>
        </p:txBody>
      </p:sp>
      <p:graphicFrame>
        <p:nvGraphicFramePr>
          <p:cNvPr id="4" name="Tabella 3"/>
          <p:cNvGraphicFramePr>
            <a:graphicFrameLocks noGrp="1"/>
          </p:cNvGraphicFramePr>
          <p:nvPr/>
        </p:nvGraphicFramePr>
        <p:xfrm>
          <a:off x="1547664" y="1844824"/>
          <a:ext cx="6096000" cy="2880318"/>
        </p:xfrm>
        <a:graphic>
          <a:graphicData uri="http://schemas.openxmlformats.org/drawingml/2006/table">
            <a:tbl>
              <a:tblPr firstRow="1" bandRow="1">
                <a:tableStyleId>{08FB837D-C827-4EFA-A057-4D05807E0F7C}</a:tableStyleId>
              </a:tblPr>
              <a:tblGrid>
                <a:gridCol w="3048000"/>
                <a:gridCol w="3048000"/>
              </a:tblGrid>
              <a:tr h="480053">
                <a:tc>
                  <a:txBody>
                    <a:bodyPr/>
                    <a:lstStyle/>
                    <a:p>
                      <a:pPr algn="ctr"/>
                      <a:r>
                        <a:rPr lang="it-IT" b="1" dirty="0" smtClean="0"/>
                        <a:t>NOMINATIVO</a:t>
                      </a:r>
                      <a:endParaRPr lang="it-IT" b="1" dirty="0"/>
                    </a:p>
                  </a:txBody>
                  <a:tcPr anchor="ctr"/>
                </a:tc>
                <a:tc>
                  <a:txBody>
                    <a:bodyPr/>
                    <a:lstStyle/>
                    <a:p>
                      <a:pPr algn="ctr"/>
                      <a:r>
                        <a:rPr lang="it-IT" b="1" dirty="0" smtClean="0"/>
                        <a:t>FIRMA</a:t>
                      </a:r>
                      <a:endParaRPr lang="it-IT" b="1" dirty="0"/>
                    </a:p>
                  </a:txBody>
                  <a:tcPr anchor="ctr"/>
                </a:tc>
              </a:tr>
              <a:tr h="480053">
                <a:tc>
                  <a:txBody>
                    <a:bodyPr/>
                    <a:lstStyle/>
                    <a:p>
                      <a:r>
                        <a:rPr lang="it-IT" b="1" dirty="0" smtClean="0"/>
                        <a:t>PAOLO ROSSI</a:t>
                      </a:r>
                      <a:endParaRPr lang="it-IT" b="1" dirty="0"/>
                    </a:p>
                  </a:txBody>
                  <a:tcPr anchor="ctr"/>
                </a:tc>
                <a:tc>
                  <a:txBody>
                    <a:bodyPr/>
                    <a:lstStyle/>
                    <a:p>
                      <a:endParaRPr lang="it-IT" b="1" dirty="0"/>
                    </a:p>
                  </a:txBody>
                  <a:tcPr anchor="ctr"/>
                </a:tc>
              </a:tr>
              <a:tr h="480053">
                <a:tc>
                  <a:txBody>
                    <a:bodyPr/>
                    <a:lstStyle/>
                    <a:p>
                      <a:r>
                        <a:rPr lang="it-IT" b="1" dirty="0" smtClean="0"/>
                        <a:t>MARCO TARDELLI</a:t>
                      </a:r>
                      <a:endParaRPr lang="it-IT" b="1" dirty="0"/>
                    </a:p>
                  </a:txBody>
                  <a:tcPr anchor="ctr"/>
                </a:tc>
                <a:tc>
                  <a:txBody>
                    <a:bodyPr/>
                    <a:lstStyle/>
                    <a:p>
                      <a:endParaRPr lang="it-IT" b="1" dirty="0"/>
                    </a:p>
                  </a:txBody>
                  <a:tcPr anchor="ctr"/>
                </a:tc>
              </a:tr>
              <a:tr h="480053">
                <a:tc>
                  <a:txBody>
                    <a:bodyPr/>
                    <a:lstStyle/>
                    <a:p>
                      <a:r>
                        <a:rPr lang="it-IT" b="1" dirty="0" smtClean="0"/>
                        <a:t>ALESSANDRO ALTOBELLI</a:t>
                      </a:r>
                      <a:endParaRPr lang="it-IT" b="1" dirty="0"/>
                    </a:p>
                  </a:txBody>
                  <a:tcPr anchor="ctr"/>
                </a:tc>
                <a:tc>
                  <a:txBody>
                    <a:bodyPr/>
                    <a:lstStyle/>
                    <a:p>
                      <a:endParaRPr lang="it-IT" b="1" dirty="0"/>
                    </a:p>
                  </a:txBody>
                  <a:tcPr anchor="ctr"/>
                </a:tc>
              </a:tr>
              <a:tr h="480053">
                <a:tc>
                  <a:txBody>
                    <a:bodyPr/>
                    <a:lstStyle/>
                    <a:p>
                      <a:r>
                        <a:rPr lang="it-IT" b="1" dirty="0" smtClean="0"/>
                        <a:t>ANTONIO</a:t>
                      </a:r>
                      <a:r>
                        <a:rPr lang="it-IT" b="1" baseline="0" dirty="0" smtClean="0"/>
                        <a:t> CABRINI</a:t>
                      </a:r>
                      <a:endParaRPr lang="it-IT" b="1" dirty="0"/>
                    </a:p>
                  </a:txBody>
                  <a:tcPr anchor="ctr"/>
                </a:tc>
                <a:tc>
                  <a:txBody>
                    <a:bodyPr/>
                    <a:lstStyle/>
                    <a:p>
                      <a:endParaRPr lang="it-IT" b="1" dirty="0"/>
                    </a:p>
                  </a:txBody>
                  <a:tcPr anchor="ctr"/>
                </a:tc>
              </a:tr>
              <a:tr h="4800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b="1" dirty="0" smtClean="0"/>
                        <a:t>BRUNO CONTI</a:t>
                      </a:r>
                      <a:endParaRPr lang="it-IT" b="1" dirty="0"/>
                    </a:p>
                  </a:txBody>
                  <a:tcPr anchor="ctr"/>
                </a:tc>
                <a:tc>
                  <a:txBody>
                    <a:bodyPr/>
                    <a:lstStyle/>
                    <a:p>
                      <a:endParaRPr lang="it-IT" b="1" dirty="0"/>
                    </a:p>
                  </a:txBody>
                  <a:tcPr anchor="ctr"/>
                </a:tc>
              </a:tr>
            </a:tbl>
          </a:graphicData>
        </a:graphic>
      </p:graphicFrame>
      <p:graphicFrame>
        <p:nvGraphicFramePr>
          <p:cNvPr id="5" name="Tabella 4"/>
          <p:cNvGraphicFramePr>
            <a:graphicFrameLocks noGrp="1"/>
          </p:cNvGraphicFramePr>
          <p:nvPr/>
        </p:nvGraphicFramePr>
        <p:xfrm>
          <a:off x="1547664" y="5277206"/>
          <a:ext cx="6096000" cy="960106"/>
        </p:xfrm>
        <a:graphic>
          <a:graphicData uri="http://schemas.openxmlformats.org/drawingml/2006/table">
            <a:tbl>
              <a:tblPr firstRow="1" bandRow="1">
                <a:tableStyleId>{08FB837D-C827-4EFA-A057-4D05807E0F7C}</a:tableStyleId>
              </a:tblPr>
              <a:tblGrid>
                <a:gridCol w="3048000"/>
                <a:gridCol w="3048000"/>
              </a:tblGrid>
              <a:tr h="480053">
                <a:tc gridSpan="2">
                  <a:txBody>
                    <a:bodyPr/>
                    <a:lstStyle/>
                    <a:p>
                      <a:pPr algn="ctr"/>
                      <a:r>
                        <a:rPr lang="it-IT" b="1" dirty="0" smtClean="0"/>
                        <a:t>IL</a:t>
                      </a:r>
                      <a:r>
                        <a:rPr lang="it-IT" b="1" baseline="0" dirty="0" smtClean="0"/>
                        <a:t> TECNICO REDATTORE DEL PIANO</a:t>
                      </a:r>
                      <a:endParaRPr lang="it-IT" b="1" dirty="0"/>
                    </a:p>
                  </a:txBody>
                  <a:tcPr anchor="ctr"/>
                </a:tc>
                <a:tc hMerge="1">
                  <a:txBody>
                    <a:bodyPr/>
                    <a:lstStyle/>
                    <a:p>
                      <a:pPr algn="ctr"/>
                      <a:endParaRPr lang="it-IT" b="1" dirty="0"/>
                    </a:p>
                  </a:txBody>
                  <a:tcPr anchor="ctr"/>
                </a:tc>
              </a:tr>
              <a:tr h="480053">
                <a:tc>
                  <a:txBody>
                    <a:bodyPr/>
                    <a:lstStyle/>
                    <a:p>
                      <a:r>
                        <a:rPr lang="it-IT" b="1" dirty="0" smtClean="0"/>
                        <a:t>DINO</a:t>
                      </a:r>
                      <a:r>
                        <a:rPr lang="it-IT" b="1" baseline="0" dirty="0" smtClean="0"/>
                        <a:t> ZOFF</a:t>
                      </a:r>
                      <a:endParaRPr lang="it-IT" b="1" dirty="0"/>
                    </a:p>
                  </a:txBody>
                  <a:tcPr anchor="ctr"/>
                </a:tc>
                <a:tc>
                  <a:txBody>
                    <a:bodyPr/>
                    <a:lstStyle/>
                    <a:p>
                      <a:endParaRPr lang="it-IT" b="1" dirty="0"/>
                    </a:p>
                  </a:txBody>
                  <a:tcPr anchor="ctr"/>
                </a:tc>
              </a:tr>
            </a:tbl>
          </a:graphicData>
        </a:graphic>
      </p:graphicFrame>
    </p:spTree>
  </p:cSld>
  <p:clrMapOvr>
    <a:masterClrMapping/>
  </p:clrMapOvr>
  <p:transition spd="slow">
    <p:newsfla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INFORMAZIONI DI CARATTERE GENERALE</a:t>
            </a:r>
            <a:endParaRPr lang="it-IT" sz="2400" dirty="0">
              <a:solidFill>
                <a:srgbClr val="FFC000"/>
              </a:solidFill>
            </a:endParaRP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r>
              <a:rPr lang="it-IT" sz="2000" dirty="0" smtClean="0"/>
              <a:t>Le presenti norme operative si propongono di fornire al personale facente parte della squadra di gestione delle emergenze le linee guida comportamentali da tenere in caso di incendio e/o di evacuazione delle strutture, nonché le informazioni riguardanti l'organizzazione delle squadra e le modalità d'intervento a seconda della gravità dell'incendio stesso.</a:t>
            </a:r>
          </a:p>
          <a:p>
            <a:pPr algn="just">
              <a:buClr>
                <a:schemeClr val="accent1"/>
              </a:buClr>
              <a:buSzPct val="120000"/>
            </a:pPr>
            <a:endParaRPr lang="it-IT" sz="2000" dirty="0" smtClean="0"/>
          </a:p>
          <a:p>
            <a:pPr algn="just">
              <a:buClr>
                <a:schemeClr val="accent1"/>
              </a:buClr>
              <a:buSzPct val="120000"/>
            </a:pPr>
            <a:r>
              <a:rPr lang="it-IT" sz="2000" dirty="0" smtClean="0"/>
              <a:t>Le stesse si propongono altresì di individuare i soggetti dell’organizzazione con il compito di verificare costantemente che </a:t>
            </a:r>
            <a:r>
              <a:rPr lang="it-IT" sz="2000" b="1" dirty="0" smtClean="0">
                <a:solidFill>
                  <a:srgbClr val="FFC000"/>
                </a:solidFill>
              </a:rPr>
              <a:t>le condizioni di sicurezza siano garantite per tutta la durata dell’evento</a:t>
            </a:r>
            <a:r>
              <a:rPr lang="it-IT" sz="2000" dirty="0" smtClean="0"/>
              <a:t>.</a:t>
            </a:r>
          </a:p>
        </p:txBody>
      </p:sp>
    </p:spTree>
  </p:cSld>
  <p:clrMapOvr>
    <a:masterClrMapping/>
  </p:clrMapOvr>
  <p:transition spd="slow">
    <p:newsflash/>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INFORMAZIONI DI CARATTERE GENERALE</a:t>
            </a:r>
            <a:endParaRPr lang="it-IT" sz="2400" dirty="0">
              <a:solidFill>
                <a:srgbClr val="FFC000"/>
              </a:solidFill>
            </a:endParaRP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algn="just">
              <a:buClr>
                <a:schemeClr val="accent1"/>
              </a:buClr>
              <a:buSzPct val="120000"/>
            </a:pPr>
            <a:r>
              <a:rPr lang="it-IT" sz="2000" b="1" dirty="0" smtClean="0">
                <a:solidFill>
                  <a:srgbClr val="FFC000"/>
                </a:solidFill>
              </a:rPr>
              <a:t>SERVIZIO DI PREVENZIONE E SICUREZZA</a:t>
            </a:r>
          </a:p>
          <a:p>
            <a:pPr algn="just">
              <a:buClr>
                <a:schemeClr val="accent1"/>
              </a:buClr>
              <a:buSzPct val="120000"/>
            </a:pPr>
            <a:r>
              <a:rPr lang="it-IT" sz="2000" b="1" dirty="0" smtClean="0">
                <a:solidFill>
                  <a:srgbClr val="FFC000"/>
                </a:solidFill>
              </a:rPr>
              <a:t>Il</a:t>
            </a:r>
            <a:r>
              <a:rPr lang="it-IT" sz="2000" dirty="0" smtClean="0"/>
              <a:t> Responsabile della squadra di gestione delle emergenze è il Sig. PAOLO ROSSI.</a:t>
            </a:r>
          </a:p>
          <a:p>
            <a:pPr algn="just">
              <a:buClr>
                <a:schemeClr val="accent1"/>
              </a:buClr>
              <a:buSzPct val="120000"/>
            </a:pPr>
            <a:endParaRPr lang="it-IT" sz="2000" dirty="0" smtClean="0"/>
          </a:p>
          <a:p>
            <a:pPr algn="just">
              <a:buClr>
                <a:schemeClr val="accent1"/>
              </a:buClr>
              <a:buSzPct val="120000"/>
            </a:pPr>
            <a:r>
              <a:rPr lang="it-IT" sz="2000" b="1" dirty="0" smtClean="0">
                <a:solidFill>
                  <a:srgbClr val="FFC000"/>
                </a:solidFill>
              </a:rPr>
              <a:t>SERVIZIO</a:t>
            </a:r>
          </a:p>
          <a:p>
            <a:pPr algn="just">
              <a:buClr>
                <a:schemeClr val="accent1"/>
              </a:buClr>
              <a:buSzPct val="120000"/>
            </a:pPr>
            <a:r>
              <a:rPr lang="it-IT" sz="2000" dirty="0" smtClean="0"/>
              <a:t>Il servizio è assicurato nelle ora di apertura della manifestazione al pubblico.</a:t>
            </a:r>
          </a:p>
          <a:p>
            <a:pPr algn="just">
              <a:buClr>
                <a:schemeClr val="accent1"/>
              </a:buClr>
              <a:buSzPct val="120000"/>
            </a:pPr>
            <a:endParaRPr lang="it-IT" sz="2000" dirty="0" smtClean="0"/>
          </a:p>
          <a:p>
            <a:pPr algn="just">
              <a:buClr>
                <a:schemeClr val="accent1"/>
              </a:buClr>
              <a:buSzPct val="120000"/>
            </a:pPr>
            <a:r>
              <a:rPr lang="it-IT" sz="2000" b="1" dirty="0" smtClean="0">
                <a:solidFill>
                  <a:srgbClr val="FFC000"/>
                </a:solidFill>
              </a:rPr>
              <a:t>COMPITI</a:t>
            </a:r>
          </a:p>
          <a:p>
            <a:pPr marL="179388" indent="-179388" algn="just">
              <a:buClr>
                <a:srgbClr val="FFC000"/>
              </a:buClr>
              <a:buSzPct val="120000"/>
              <a:buFont typeface="Arial" pitchFamily="34" charset="0"/>
              <a:buChar char="•"/>
            </a:pPr>
            <a:r>
              <a:rPr lang="it-IT" sz="2000" b="1" dirty="0" smtClean="0">
                <a:solidFill>
                  <a:srgbClr val="FFC000"/>
                </a:solidFill>
              </a:rPr>
              <a:t>Prevenire</a:t>
            </a:r>
            <a:r>
              <a:rPr lang="it-IT" sz="2000" dirty="0" smtClean="0"/>
              <a:t> l’insorgere dell’incendio sorvegliando e verificando costantemente le potenziali sorgenti di ignizione, le lavorazioni pericolose, le carenze organizzative e gestionali.</a:t>
            </a:r>
          </a:p>
          <a:p>
            <a:pPr marL="179388" indent="-179388" algn="just">
              <a:buClr>
                <a:srgbClr val="FFC000"/>
              </a:buClr>
              <a:buSzPct val="120000"/>
              <a:buFont typeface="Arial" pitchFamily="34" charset="0"/>
              <a:buChar char="•"/>
            </a:pPr>
            <a:r>
              <a:rPr lang="it-IT" sz="2000" dirty="0" smtClean="0"/>
              <a:t>Assicurare il </a:t>
            </a:r>
            <a:r>
              <a:rPr lang="it-IT" sz="2000" b="1" dirty="0" smtClean="0">
                <a:solidFill>
                  <a:srgbClr val="FFC000"/>
                </a:solidFill>
              </a:rPr>
              <a:t>primo intervento </a:t>
            </a:r>
            <a:r>
              <a:rPr lang="it-IT" sz="2000" dirty="0" smtClean="0"/>
              <a:t>per fronteggiare sia emergenze di LIEVE che di MEDIA e NOTEVOLE ENTITÀ con i mezzi a disposizione e secondo le istruzioni e modalità  definite nella presente procedura.</a:t>
            </a:r>
          </a:p>
          <a:p>
            <a:pPr marL="179388" indent="-179388" algn="just">
              <a:buClr>
                <a:srgbClr val="FFC000"/>
              </a:buClr>
              <a:buSzPct val="120000"/>
              <a:buFont typeface="Arial" pitchFamily="34" charset="0"/>
              <a:buChar char="•"/>
            </a:pPr>
            <a:r>
              <a:rPr lang="it-IT" sz="2000" dirty="0" smtClean="0"/>
              <a:t>Provvedere all’</a:t>
            </a:r>
            <a:r>
              <a:rPr lang="it-IT" sz="2000" b="1" dirty="0" smtClean="0">
                <a:solidFill>
                  <a:srgbClr val="FFC000"/>
                </a:solidFill>
              </a:rPr>
              <a:t>evacuazione</a:t>
            </a:r>
            <a:r>
              <a:rPr lang="it-IT" sz="2000" dirty="0" smtClean="0"/>
              <a:t> delle strutture in caso di incendio o calamità naturale.</a:t>
            </a:r>
          </a:p>
          <a:p>
            <a:pPr algn="just">
              <a:buClr>
                <a:schemeClr val="accent1"/>
              </a:buClr>
              <a:buSzPct val="120000"/>
            </a:pPr>
            <a:endParaRPr lang="it-IT" sz="2000" dirty="0" smtClean="0"/>
          </a:p>
        </p:txBody>
      </p:sp>
    </p:spTree>
  </p:cSld>
  <p:clrMapOvr>
    <a:masterClrMapping/>
  </p:clrMapOvr>
  <p:transition spd="slow">
    <p:newsflash/>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DEFINIZIONE DEI RUOLI</a:t>
            </a:r>
            <a:endParaRPr lang="it-IT" sz="2400" dirty="0">
              <a:solidFill>
                <a:srgbClr val="FFC000"/>
              </a:solidFill>
            </a:endParaRPr>
          </a:p>
        </p:txBody>
      </p:sp>
      <p:graphicFrame>
        <p:nvGraphicFramePr>
          <p:cNvPr id="5" name="Tabella 4"/>
          <p:cNvGraphicFramePr>
            <a:graphicFrameLocks noGrp="1"/>
          </p:cNvGraphicFramePr>
          <p:nvPr/>
        </p:nvGraphicFramePr>
        <p:xfrm>
          <a:off x="503548" y="1844824"/>
          <a:ext cx="8136904" cy="3969999"/>
        </p:xfrm>
        <a:graphic>
          <a:graphicData uri="http://schemas.openxmlformats.org/drawingml/2006/table">
            <a:tbl>
              <a:tblPr firstRow="1" bandRow="1">
                <a:tableStyleId>{08FB837D-C827-4EFA-A057-4D05807E0F7C}</a:tableStyleId>
              </a:tblPr>
              <a:tblGrid>
                <a:gridCol w="4068452"/>
                <a:gridCol w="4068452"/>
              </a:tblGrid>
              <a:tr h="480053">
                <a:tc>
                  <a:txBody>
                    <a:bodyPr/>
                    <a:lstStyle/>
                    <a:p>
                      <a:pPr algn="ctr"/>
                      <a:r>
                        <a:rPr lang="it-IT" b="1" dirty="0" smtClean="0"/>
                        <a:t>RUOLO</a:t>
                      </a:r>
                      <a:endParaRPr lang="it-IT" b="1" dirty="0"/>
                    </a:p>
                  </a:txBody>
                  <a:tcPr anchor="ctr"/>
                </a:tc>
                <a:tc>
                  <a:txBody>
                    <a:bodyPr/>
                    <a:lstStyle/>
                    <a:p>
                      <a:pPr algn="ctr"/>
                      <a:r>
                        <a:rPr lang="it-IT" b="1" dirty="0" smtClean="0"/>
                        <a:t>NOMINATIVO</a:t>
                      </a:r>
                      <a:endParaRPr lang="it-IT" b="1" dirty="0"/>
                    </a:p>
                  </a:txBody>
                  <a:tcPr anchor="ctr"/>
                </a:tc>
              </a:tr>
              <a:tr h="480053">
                <a:tc>
                  <a:txBody>
                    <a:bodyPr/>
                    <a:lstStyle/>
                    <a:p>
                      <a:r>
                        <a:rPr lang="it-IT" sz="1400" b="1" dirty="0" smtClean="0"/>
                        <a:t>RESPONSABILE</a:t>
                      </a:r>
                      <a:r>
                        <a:rPr lang="it-IT" sz="1400" b="1" baseline="0" dirty="0" smtClean="0"/>
                        <a:t> DELLA SQUADRA</a:t>
                      </a:r>
                      <a:endParaRPr lang="it-IT" sz="1400" b="1" dirty="0"/>
                    </a:p>
                  </a:txBody>
                  <a:tcPr anchor="ctr"/>
                </a:tc>
                <a:tc>
                  <a:txBody>
                    <a:bodyPr/>
                    <a:lstStyle/>
                    <a:p>
                      <a:r>
                        <a:rPr lang="it-IT" b="1" dirty="0" smtClean="0"/>
                        <a:t>PAOLO ROSSI</a:t>
                      </a:r>
                      <a:endParaRPr lang="it-IT" b="1" dirty="0"/>
                    </a:p>
                  </a:txBody>
                  <a:tcPr anchor="ctr"/>
                </a:tc>
              </a:tr>
              <a:tr h="480053">
                <a:tc>
                  <a:txBody>
                    <a:bodyPr/>
                    <a:lstStyle/>
                    <a:p>
                      <a:r>
                        <a:rPr lang="it-IT" sz="1400" b="1" dirty="0" smtClean="0"/>
                        <a:t>2° RESPONSABILE</a:t>
                      </a:r>
                      <a:r>
                        <a:rPr lang="it-IT" sz="1400" b="1" baseline="0" dirty="0" smtClean="0"/>
                        <a:t> DELLA SQUADRA</a:t>
                      </a:r>
                      <a:endParaRPr lang="it-IT" sz="1400" b="1"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b="1" dirty="0" smtClean="0"/>
                        <a:t>MARCO TARDELLI</a:t>
                      </a:r>
                    </a:p>
                  </a:txBody>
                  <a:tcPr anchor="ctr"/>
                </a:tc>
              </a:tr>
              <a:tr h="480053">
                <a:tc>
                  <a:txBody>
                    <a:bodyPr/>
                    <a:lstStyle/>
                    <a:p>
                      <a:r>
                        <a:rPr lang="it-IT" sz="1400" b="1" dirty="0" smtClean="0"/>
                        <a:t>ADDETTI</a:t>
                      </a:r>
                      <a:endParaRPr lang="it-IT" sz="1400" b="1" dirty="0"/>
                    </a:p>
                  </a:txBody>
                  <a:tcPr anchor="ctr"/>
                </a:tc>
                <a:tc>
                  <a:txBody>
                    <a:bodyPr/>
                    <a:lstStyle/>
                    <a:p>
                      <a:endParaRPr lang="it-IT" b="1" dirty="0" smtClean="0"/>
                    </a:p>
                    <a:p>
                      <a:r>
                        <a:rPr lang="it-IT" b="1" dirty="0" smtClean="0"/>
                        <a:t>ALESSANDRO ALTOBELLI</a:t>
                      </a:r>
                    </a:p>
                    <a:p>
                      <a:endParaRPr lang="it-IT" b="1" dirty="0" smtClean="0"/>
                    </a:p>
                    <a:p>
                      <a:r>
                        <a:rPr lang="it-IT" b="1" dirty="0" smtClean="0"/>
                        <a:t>ANTONIO CABRINI</a:t>
                      </a:r>
                    </a:p>
                    <a:p>
                      <a:endParaRPr lang="it-IT" b="1" dirty="0" smtClean="0"/>
                    </a:p>
                    <a:p>
                      <a:r>
                        <a:rPr lang="it-IT" b="1" dirty="0" smtClean="0"/>
                        <a:t>BRUNO</a:t>
                      </a:r>
                      <a:r>
                        <a:rPr lang="it-IT" b="1" baseline="0" dirty="0" smtClean="0"/>
                        <a:t> CONTI</a:t>
                      </a:r>
                    </a:p>
                    <a:p>
                      <a:endParaRPr lang="it-IT" b="1" dirty="0"/>
                    </a:p>
                  </a:txBody>
                  <a:tcPr anchor="ctr"/>
                </a:tc>
              </a:tr>
              <a:tr h="480053">
                <a:tc>
                  <a:txBody>
                    <a:bodyPr/>
                    <a:lstStyle/>
                    <a:p>
                      <a:r>
                        <a:rPr lang="en-US" sz="1400" b="1" kern="1200" dirty="0" smtClean="0">
                          <a:solidFill>
                            <a:schemeClr val="dk1"/>
                          </a:solidFill>
                          <a:latin typeface="+mn-lt"/>
                          <a:ea typeface="+mn-ea"/>
                          <a:cs typeface="+mn-cs"/>
                        </a:rPr>
                        <a:t>ADDETTO ALLA VERIFICA DELLE CONDIZIONI DI ESERCIZIO PRE-APERTURA MANIFESTAZIONE</a:t>
                      </a:r>
                      <a:endParaRPr lang="it-IT" sz="1400" b="1" dirty="0"/>
                    </a:p>
                  </a:txBody>
                  <a:tcPr anchor="ctr"/>
                </a:tc>
                <a:tc>
                  <a:txBody>
                    <a:bodyPr/>
                    <a:lstStyle/>
                    <a:p>
                      <a:r>
                        <a:rPr lang="it-IT" b="1" dirty="0" smtClean="0"/>
                        <a:t>PAOLO ROSSI</a:t>
                      </a:r>
                      <a:endParaRPr lang="it-IT" b="1" dirty="0"/>
                    </a:p>
                  </a:txBody>
                  <a:tcPr anchor="ctr"/>
                </a:tc>
              </a:tr>
            </a:tbl>
          </a:graphicData>
        </a:graphic>
      </p:graphicFrame>
    </p:spTree>
  </p:cSld>
  <p:clrMapOvr>
    <a:masterClrMapping/>
  </p:clrMapOvr>
  <p:transition spd="slow">
    <p:newsflash/>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DEFINIZIONE DELLE MANSIONI</a:t>
            </a:r>
            <a:endParaRPr lang="it-IT" sz="2400" dirty="0">
              <a:solidFill>
                <a:srgbClr val="FFC000"/>
              </a:solidFill>
            </a:endParaRPr>
          </a:p>
        </p:txBody>
      </p:sp>
      <p:graphicFrame>
        <p:nvGraphicFramePr>
          <p:cNvPr id="5" name="Tabella 4"/>
          <p:cNvGraphicFramePr>
            <a:graphicFrameLocks noGrp="1"/>
          </p:cNvGraphicFramePr>
          <p:nvPr/>
        </p:nvGraphicFramePr>
        <p:xfrm>
          <a:off x="503548" y="1484780"/>
          <a:ext cx="8136904" cy="5208584"/>
        </p:xfrm>
        <a:graphic>
          <a:graphicData uri="http://schemas.openxmlformats.org/drawingml/2006/table">
            <a:tbl>
              <a:tblPr firstRow="1" bandRow="1">
                <a:tableStyleId>{08FB837D-C827-4EFA-A057-4D05807E0F7C}</a:tableStyleId>
              </a:tblPr>
              <a:tblGrid>
                <a:gridCol w="4572508"/>
                <a:gridCol w="1782198"/>
                <a:gridCol w="1782198"/>
              </a:tblGrid>
              <a:tr h="430630">
                <a:tc>
                  <a:txBody>
                    <a:bodyPr/>
                    <a:lstStyle/>
                    <a:p>
                      <a:pPr algn="ctr"/>
                      <a:r>
                        <a:rPr lang="it-IT" b="1" dirty="0" smtClean="0"/>
                        <a:t>RUOLO</a:t>
                      </a:r>
                      <a:endParaRPr lang="it-IT" b="1" dirty="0"/>
                    </a:p>
                  </a:txBody>
                  <a:tcPr anchor="ctr"/>
                </a:tc>
                <a:tc gridSpan="2">
                  <a:txBody>
                    <a:bodyPr/>
                    <a:lstStyle/>
                    <a:p>
                      <a:pPr algn="ctr"/>
                      <a:r>
                        <a:rPr lang="it-IT" b="1" dirty="0" smtClean="0"/>
                        <a:t>NOMINATIVO</a:t>
                      </a:r>
                      <a:endParaRPr lang="it-IT" b="1" dirty="0"/>
                    </a:p>
                  </a:txBody>
                  <a:tcPr anchor="ctr"/>
                </a:tc>
                <a:tc hMerge="1">
                  <a:txBody>
                    <a:bodyPr/>
                    <a:lstStyle/>
                    <a:p>
                      <a:endParaRPr lang="it-IT"/>
                    </a:p>
                  </a:txBody>
                  <a:tcPr/>
                </a:tc>
              </a:tr>
              <a:tr h="430630">
                <a:tc>
                  <a:txBody>
                    <a:bodyPr/>
                    <a:lstStyle/>
                    <a:p>
                      <a:pPr>
                        <a:spcAft>
                          <a:spcPts val="0"/>
                        </a:spcAft>
                      </a:pPr>
                      <a:r>
                        <a:rPr lang="it-IT" sz="1200" b="1" dirty="0">
                          <a:latin typeface="Arial"/>
                          <a:ea typeface="Times New Roman"/>
                          <a:cs typeface="Times New Roman"/>
                        </a:rPr>
                        <a:t>INVIO COMUNICAZIONE DI AVVISO INCENDIO AI VIGILI DEL FUOCO</a:t>
                      </a:r>
                      <a:endParaRPr lang="it-IT" sz="1200" dirty="0">
                        <a:latin typeface="Helvetica"/>
                        <a:ea typeface="Times New Roman"/>
                        <a:cs typeface="Times New Roman"/>
                      </a:endParaRPr>
                    </a:p>
                  </a:txBody>
                  <a:tcPr marL="44450" marR="44450" marT="0" marB="0" anchor="ctr"/>
                </a:tc>
                <a:tc gridSpan="2">
                  <a:txBody>
                    <a:bodyPr/>
                    <a:lstStyle/>
                    <a:p>
                      <a:pPr algn="ctr"/>
                      <a:r>
                        <a:rPr lang="it-IT" sz="1200" b="1" dirty="0" smtClean="0"/>
                        <a:t>PAOLO ROSSI</a:t>
                      </a:r>
                      <a:endParaRPr lang="it-IT" sz="1200" b="1" dirty="0"/>
                    </a:p>
                  </a:txBody>
                  <a:tcPr anchor="ctr"/>
                </a:tc>
                <a:tc hMerge="1">
                  <a:txBody>
                    <a:bodyPr/>
                    <a:lstStyle/>
                    <a:p>
                      <a:endParaRPr lang="it-IT"/>
                    </a:p>
                  </a:txBody>
                  <a:tcPr/>
                </a:tc>
              </a:tr>
              <a:tr h="430630">
                <a:tc>
                  <a:txBody>
                    <a:bodyPr/>
                    <a:lstStyle/>
                    <a:p>
                      <a:pPr algn="just">
                        <a:spcAft>
                          <a:spcPts val="0"/>
                        </a:spcAft>
                      </a:pPr>
                      <a:r>
                        <a:rPr lang="it-IT" sz="1200" b="1" dirty="0">
                          <a:latin typeface="Arial"/>
                          <a:ea typeface="Times New Roman"/>
                          <a:cs typeface="Times New Roman"/>
                        </a:rPr>
                        <a:t>SEGNALAZIONE DI EVACUAZIONE DEGLI AMBIENTI</a:t>
                      </a:r>
                      <a:endParaRPr lang="it-IT" sz="1200" dirty="0">
                        <a:latin typeface="Times"/>
                        <a:ea typeface="Times New Roman"/>
                        <a:cs typeface="Times New Roman"/>
                      </a:endParaRPr>
                    </a:p>
                  </a:txBody>
                  <a:tcPr marL="44450" marR="44450" marT="0" marB="0" anchor="ct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200" b="1" dirty="0" smtClean="0"/>
                        <a:t>PAOLO ROSSI</a:t>
                      </a:r>
                    </a:p>
                  </a:txBody>
                  <a:tcPr anchor="ctr"/>
                </a:tc>
                <a:tc hMerge="1">
                  <a:txBody>
                    <a:bodyPr/>
                    <a:lstStyle/>
                    <a:p>
                      <a:endParaRPr lang="it-IT"/>
                    </a:p>
                  </a:txBody>
                  <a:tcPr/>
                </a:tc>
              </a:tr>
              <a:tr h="1332914">
                <a:tc>
                  <a:txBody>
                    <a:bodyPr/>
                    <a:lstStyle/>
                    <a:p>
                      <a:pPr algn="just">
                        <a:spcAft>
                          <a:spcPts val="0"/>
                        </a:spcAft>
                      </a:pPr>
                      <a:r>
                        <a:rPr lang="it-IT" sz="1200" b="1" dirty="0">
                          <a:latin typeface="Arial"/>
                          <a:ea typeface="Times New Roman"/>
                          <a:cs typeface="Times New Roman"/>
                        </a:rPr>
                        <a:t>ATTUAZIONE DELLE PROCEDURE DI </a:t>
                      </a:r>
                      <a:r>
                        <a:rPr lang="it-IT" sz="1200" b="1" dirty="0" smtClean="0">
                          <a:latin typeface="Arial"/>
                          <a:ea typeface="Times New Roman"/>
                          <a:cs typeface="Times New Roman"/>
                        </a:rPr>
                        <a:t>EVACUAZIONE</a:t>
                      </a:r>
                    </a:p>
                    <a:p>
                      <a:pPr algn="just">
                        <a:spcAft>
                          <a:spcPts val="0"/>
                        </a:spcAft>
                      </a:pPr>
                      <a:endParaRPr lang="it-IT" sz="1200" b="1" dirty="0" smtClean="0">
                        <a:latin typeface="Arial"/>
                        <a:ea typeface="Times New Roman"/>
                        <a:cs typeface="Times New Roman"/>
                      </a:endParaRPr>
                    </a:p>
                    <a:p>
                      <a:pPr algn="just">
                        <a:spcAft>
                          <a:spcPts val="0"/>
                        </a:spcAft>
                      </a:pPr>
                      <a:endParaRPr lang="it-IT" sz="1200" dirty="0">
                        <a:latin typeface="Times"/>
                        <a:ea typeface="Times New Roman"/>
                        <a:cs typeface="Times New Roman"/>
                      </a:endParaRPr>
                    </a:p>
                    <a:p>
                      <a:pPr algn="just">
                        <a:spcAft>
                          <a:spcPts val="0"/>
                        </a:spcAft>
                      </a:pPr>
                      <a:r>
                        <a:rPr lang="it-IT" sz="1200" b="1" dirty="0">
                          <a:latin typeface="Arial"/>
                          <a:ea typeface="Times New Roman"/>
                          <a:cs typeface="Times New Roman"/>
                        </a:rPr>
                        <a:t>ADDETTI ALL’INTERVENTO SU UN PRINCIPIO DI INCENDIO</a:t>
                      </a:r>
                      <a:endParaRPr lang="it-IT" sz="1200" dirty="0">
                        <a:latin typeface="Times"/>
                        <a:ea typeface="Times New Roman"/>
                        <a:cs typeface="Times New Roman"/>
                      </a:endParaRPr>
                    </a:p>
                  </a:txBody>
                  <a:tcPr marL="44450" marR="44450" marT="0" marB="0" anchor="ctr"/>
                </a:tc>
                <a:tc gridSpan="2">
                  <a:txBody>
                    <a:bodyPr/>
                    <a:lstStyle/>
                    <a:p>
                      <a:pPr algn="ctr"/>
                      <a:r>
                        <a:rPr lang="it-IT" sz="1200" b="1" kern="1200" dirty="0" smtClean="0">
                          <a:solidFill>
                            <a:schemeClr val="dk1"/>
                          </a:solidFill>
                          <a:latin typeface="+mn-lt"/>
                          <a:ea typeface="+mn-ea"/>
                          <a:cs typeface="+mn-cs"/>
                        </a:rPr>
                        <a:t>TUTTI</a:t>
                      </a:r>
                      <a:endParaRPr lang="it-IT" sz="1200" kern="1200" dirty="0" smtClean="0">
                        <a:solidFill>
                          <a:schemeClr val="dk1"/>
                        </a:solidFill>
                        <a:latin typeface="+mn-lt"/>
                        <a:ea typeface="+mn-ea"/>
                        <a:cs typeface="+mn-cs"/>
                      </a:endParaRPr>
                    </a:p>
                    <a:p>
                      <a:pPr algn="ctr"/>
                      <a:endParaRPr lang="it-IT" sz="1200" b="1" kern="1200" dirty="0" smtClean="0">
                        <a:solidFill>
                          <a:schemeClr val="dk1"/>
                        </a:solidFill>
                        <a:latin typeface="+mn-lt"/>
                        <a:ea typeface="+mn-ea"/>
                        <a:cs typeface="+mn-cs"/>
                      </a:endParaRPr>
                    </a:p>
                    <a:p>
                      <a:pPr algn="ctr"/>
                      <a:r>
                        <a:rPr lang="it-IT" sz="1200" b="1" kern="1200" dirty="0" smtClean="0">
                          <a:solidFill>
                            <a:schemeClr val="dk1"/>
                          </a:solidFill>
                          <a:latin typeface="+mn-lt"/>
                          <a:ea typeface="+mn-ea"/>
                          <a:cs typeface="+mn-cs"/>
                        </a:rPr>
                        <a:t>(AD ESCLUSIONE DEL CAPOSCQUADRA, 2 ADDETTI SI OCCUPANO DELL’EVACUAZIONE E 2 INTERVENGONO SU UN EVENTUALE PRINCIPIO DI INCENDIO)</a:t>
                      </a:r>
                      <a:endParaRPr lang="it-IT" sz="1200" b="1" dirty="0"/>
                    </a:p>
                  </a:txBody>
                  <a:tcPr anchor="ctr"/>
                </a:tc>
                <a:tc hMerge="1">
                  <a:txBody>
                    <a:bodyPr/>
                    <a:lstStyle/>
                    <a:p>
                      <a:endParaRPr lang="it-IT"/>
                    </a:p>
                  </a:txBody>
                  <a:tcPr/>
                </a:tc>
              </a:tr>
              <a:tr h="430630">
                <a:tc>
                  <a:txBody>
                    <a:bodyPr/>
                    <a:lstStyle/>
                    <a:p>
                      <a:pPr algn="just">
                        <a:spcAft>
                          <a:spcPts val="0"/>
                        </a:spcAft>
                      </a:pPr>
                      <a:r>
                        <a:rPr lang="it-IT" sz="1200" b="1" dirty="0">
                          <a:latin typeface="Arial"/>
                          <a:ea typeface="Times New Roman"/>
                          <a:cs typeface="Times New Roman"/>
                        </a:rPr>
                        <a:t>ADDETTO ALLE COMUNICAZIONI AL PUBBLICO IN CASO DI CRITICITA’</a:t>
                      </a:r>
                      <a:endParaRPr lang="it-IT" sz="1200" dirty="0">
                        <a:latin typeface="Times"/>
                        <a:ea typeface="Times New Roman"/>
                        <a:cs typeface="Times New Roman"/>
                      </a:endParaRPr>
                    </a:p>
                  </a:txBody>
                  <a:tcPr marL="44450" marR="44450" marT="0" marB="0" anchor="ctr"/>
                </a:tc>
                <a:tc gridSpan="2">
                  <a:txBody>
                    <a:bodyPr/>
                    <a:lstStyle/>
                    <a:p>
                      <a:pPr algn="ctr"/>
                      <a:r>
                        <a:rPr lang="it-IT" sz="1200" b="1" dirty="0" smtClean="0"/>
                        <a:t>MARCO TARDELLI</a:t>
                      </a:r>
                      <a:endParaRPr lang="it-IT" sz="1200" b="1" dirty="0"/>
                    </a:p>
                  </a:txBody>
                  <a:tcPr anchor="ctr"/>
                </a:tc>
                <a:tc hMerge="1">
                  <a:txBody>
                    <a:bodyPr/>
                    <a:lstStyle/>
                    <a:p>
                      <a:endParaRPr lang="it-IT"/>
                    </a:p>
                  </a:txBody>
                  <a:tcPr/>
                </a:tc>
              </a:tr>
              <a:tr h="430630">
                <a:tc>
                  <a:txBody>
                    <a:bodyPr/>
                    <a:lstStyle/>
                    <a:p>
                      <a:pPr algn="just">
                        <a:spcAft>
                          <a:spcPts val="0"/>
                        </a:spcAft>
                      </a:pPr>
                      <a:r>
                        <a:rPr lang="en-US" sz="1200" b="1" dirty="0">
                          <a:latin typeface="Arial"/>
                          <a:ea typeface="Times New Roman"/>
                          <a:cs typeface="Times New Roman"/>
                        </a:rPr>
                        <a:t>SGANCIO ENERGIA ELETTRICA</a:t>
                      </a:r>
                      <a:endParaRPr lang="it-IT" sz="1200" dirty="0">
                        <a:latin typeface="Times"/>
                        <a:ea typeface="Times New Roman"/>
                        <a:cs typeface="Times New Roman"/>
                      </a:endParaRPr>
                    </a:p>
                  </a:txBody>
                  <a:tcPr marL="44450" marR="44450" marT="0" marB="0" anchor="ct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200" b="1" dirty="0" smtClean="0"/>
                        <a:t>ALESSANDRO ALTOBELLI</a:t>
                      </a:r>
                    </a:p>
                  </a:txBody>
                  <a:tcPr anchor="ctr"/>
                </a:tc>
                <a:tc hMerge="1">
                  <a:txBody>
                    <a:bodyPr/>
                    <a:lstStyle/>
                    <a:p>
                      <a:endParaRPr lang="it-IT"/>
                    </a:p>
                  </a:txBody>
                  <a:tcPr/>
                </a:tc>
              </a:tr>
              <a:tr h="430630">
                <a:tc>
                  <a:txBody>
                    <a:bodyPr/>
                    <a:lstStyle/>
                    <a:p>
                      <a:pPr>
                        <a:spcAft>
                          <a:spcPts val="0"/>
                        </a:spcAft>
                      </a:pPr>
                      <a:r>
                        <a:rPr lang="it-IT" sz="1200" b="1" dirty="0">
                          <a:latin typeface="Arial"/>
                          <a:ea typeface="Times New Roman"/>
                          <a:cs typeface="Times New Roman"/>
                        </a:rPr>
                        <a:t>CHIUSURA VALVOLA DI INTERCETTAZIONE DEL COMBUSTIBILE</a:t>
                      </a:r>
                      <a:endParaRPr lang="it-IT" sz="1200" dirty="0">
                        <a:latin typeface="Helvetica"/>
                        <a:ea typeface="Times New Roman"/>
                        <a:cs typeface="Times New Roman"/>
                      </a:endParaRPr>
                    </a:p>
                  </a:txBody>
                  <a:tcPr marL="44450" marR="44450" marT="0" marB="0" anchor="ct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200" b="1" dirty="0" smtClean="0"/>
                        <a:t>ANTONIO CABRINI</a:t>
                      </a:r>
                    </a:p>
                  </a:txBody>
                  <a:tcPr anchor="ctr"/>
                </a:tc>
                <a:tc hMerge="1">
                  <a:txBody>
                    <a:bodyPr/>
                    <a:lstStyle/>
                    <a:p>
                      <a:endParaRPr lang="it-IT"/>
                    </a:p>
                  </a:txBody>
                  <a:tcPr/>
                </a:tc>
              </a:tr>
              <a:tr h="430630">
                <a:tc>
                  <a:txBody>
                    <a:bodyPr/>
                    <a:lstStyle/>
                    <a:p>
                      <a:pPr algn="just">
                        <a:spcAft>
                          <a:spcPts val="0"/>
                        </a:spcAft>
                      </a:pPr>
                      <a:r>
                        <a:rPr lang="it-IT" sz="1200" b="1" dirty="0">
                          <a:latin typeface="Arial"/>
                          <a:ea typeface="Times New Roman"/>
                          <a:cs typeface="Times New Roman"/>
                        </a:rPr>
                        <a:t>ATTESA DEI VIGILI DEL </a:t>
                      </a:r>
                      <a:r>
                        <a:rPr lang="it-IT" sz="1200" b="1" dirty="0" smtClean="0">
                          <a:latin typeface="Arial"/>
                          <a:ea typeface="Times New Roman"/>
                          <a:cs typeface="Times New Roman"/>
                        </a:rPr>
                        <a:t>FUOCO</a:t>
                      </a:r>
                      <a:endParaRPr lang="it-IT" sz="1200" dirty="0">
                        <a:latin typeface="Times"/>
                        <a:ea typeface="Times New Roman"/>
                        <a:cs typeface="Times New Roman"/>
                      </a:endParaRPr>
                    </a:p>
                  </a:txBody>
                  <a:tcPr marL="44450" marR="44450" marT="0" marB="0" anchor="ct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200" b="1" dirty="0" smtClean="0"/>
                        <a:t>BRUNO</a:t>
                      </a:r>
                      <a:r>
                        <a:rPr lang="it-IT" sz="1200" b="1" baseline="0" dirty="0" smtClean="0"/>
                        <a:t> CONTI</a:t>
                      </a:r>
                    </a:p>
                  </a:txBody>
                  <a:tcPr anchor="ctr"/>
                </a:tc>
                <a:tc hMerge="1">
                  <a:txBody>
                    <a:bodyPr/>
                    <a:lstStyle/>
                    <a:p>
                      <a:endParaRPr lang="it-IT"/>
                    </a:p>
                  </a:txBody>
                  <a:tcPr/>
                </a:tc>
              </a:tr>
              <a:tr h="430630">
                <a:tc>
                  <a:txBody>
                    <a:bodyPr/>
                    <a:lstStyle/>
                    <a:p>
                      <a:pPr>
                        <a:spcAft>
                          <a:spcPts val="0"/>
                        </a:spcAft>
                      </a:pPr>
                      <a:r>
                        <a:rPr lang="it-IT" sz="1200" b="1" dirty="0">
                          <a:latin typeface="Arial"/>
                          <a:ea typeface="Times New Roman"/>
                          <a:cs typeface="Times New Roman"/>
                        </a:rPr>
                        <a:t>ADDETTO AL CONTROLLO DELL’AFFOLLAMENTO</a:t>
                      </a:r>
                      <a:endParaRPr lang="it-IT" sz="1200" dirty="0">
                        <a:latin typeface="Times"/>
                        <a:ea typeface="Times New Roman"/>
                        <a:cs typeface="Times New Roman"/>
                      </a:endParaRPr>
                    </a:p>
                  </a:txBody>
                  <a:tcPr marL="44450" marR="44450" marT="0" marB="0" anchor="ct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200" b="1" dirty="0" smtClean="0"/>
                        <a:t>BRUNO</a:t>
                      </a:r>
                      <a:r>
                        <a:rPr lang="it-IT" sz="1200" b="1" baseline="0" dirty="0" smtClean="0"/>
                        <a:t> CONTI</a:t>
                      </a:r>
                    </a:p>
                  </a:txBody>
                  <a:tcPr anchor="ctr"/>
                </a:tc>
                <a:tc hMerge="1">
                  <a:txBody>
                    <a:bodyPr/>
                    <a:lstStyle/>
                    <a:p>
                      <a:endParaRPr lang="it-IT"/>
                    </a:p>
                  </a:txBody>
                  <a:tcPr/>
                </a:tc>
              </a:tr>
              <a:tr h="430630">
                <a:tc>
                  <a:txBody>
                    <a:bodyPr/>
                    <a:lstStyle/>
                    <a:p>
                      <a:pPr>
                        <a:spcAft>
                          <a:spcPts val="0"/>
                        </a:spcAft>
                      </a:pPr>
                      <a:r>
                        <a:rPr lang="it-IT" sz="1200" b="1" dirty="0">
                          <a:latin typeface="Arial"/>
                          <a:ea typeface="Times New Roman"/>
                          <a:cs typeface="Times New Roman"/>
                        </a:rPr>
                        <a:t>ADDETTI ALLA GESTIONE DELLE PERSONE DISABILI</a:t>
                      </a:r>
                      <a:endParaRPr lang="it-IT" sz="1200" dirty="0">
                        <a:latin typeface="Times"/>
                        <a:ea typeface="Times New Roman"/>
                        <a:cs typeface="Times New Roman"/>
                      </a:endParaRPr>
                    </a:p>
                  </a:txBody>
                  <a:tcPr marL="44450" marR="44450" marT="0" marB="0" anchor="ctr"/>
                </a:tc>
                <a:tc>
                  <a:txBody>
                    <a:bodyPr/>
                    <a:lstStyle/>
                    <a:p>
                      <a:pPr algn="ctr"/>
                      <a:r>
                        <a:rPr lang="it-IT" sz="1200" b="1" dirty="0" smtClean="0"/>
                        <a:t>ALESSANDRO ALTOBELLI</a:t>
                      </a:r>
                      <a:endParaRPr lang="it-IT" sz="1200" b="1"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200" b="1" dirty="0" smtClean="0"/>
                        <a:t>ANTONIO CABRINI</a:t>
                      </a:r>
                    </a:p>
                  </a:txBody>
                  <a:tcPr anchor="ctr"/>
                </a:tc>
              </a:tr>
            </a:tbl>
          </a:graphicData>
        </a:graphic>
      </p:graphicFrame>
    </p:spTree>
  </p:cSld>
  <p:clrMapOvr>
    <a:masterClrMapping/>
  </p:clrMapOvr>
  <p:transition spd="slow">
    <p:newsflash/>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ASSISTENZA SANITARIA</a:t>
            </a:r>
            <a:endParaRPr lang="it-IT" sz="2400" dirty="0">
              <a:solidFill>
                <a:srgbClr val="FFC000"/>
              </a:solidFill>
            </a:endParaRP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rgbClr val="FFC000"/>
              </a:buClr>
              <a:buSzPct val="120000"/>
            </a:pPr>
            <a:r>
              <a:rPr lang="it-IT" sz="2000" dirty="0" smtClean="0"/>
              <a:t>All’esterno delle strutture, nello spazio indicato nella tavola grafica allegata, viene predisposto specifico spazio, adeguatamente segnalato, debitamente allestito ed attrezzato per gli interventi di primo soccorso, </a:t>
            </a:r>
            <a:r>
              <a:rPr lang="it-IT" sz="2000" b="1" dirty="0" smtClean="0">
                <a:solidFill>
                  <a:srgbClr val="FFC000"/>
                </a:solidFill>
              </a:rPr>
              <a:t>facilmente raggiungibile dai mezzi di soccorso</a:t>
            </a:r>
            <a:r>
              <a:rPr lang="it-IT" sz="2000" dirty="0" smtClean="0"/>
              <a:t>.</a:t>
            </a:r>
          </a:p>
          <a:p>
            <a:pPr algn="just">
              <a:buClr>
                <a:srgbClr val="FFC000"/>
              </a:buClr>
              <a:buSzPct val="120000"/>
              <a:buFont typeface="Arial" pitchFamily="34" charset="0"/>
              <a:buChar char="•"/>
            </a:pPr>
            <a:endParaRPr lang="it-IT" sz="2000" dirty="0" smtClean="0"/>
          </a:p>
          <a:p>
            <a:pPr algn="just">
              <a:buClr>
                <a:srgbClr val="FFC000"/>
              </a:buClr>
              <a:buSzPct val="120000"/>
            </a:pPr>
            <a:r>
              <a:rPr lang="it-IT" sz="2000" dirty="0" smtClean="0"/>
              <a:t>Durante l’arco degli eventi saranno presenti almeno 2 persone, in possesso di attestato di primo soccorso.</a:t>
            </a:r>
          </a:p>
        </p:txBody>
      </p:sp>
    </p:spTree>
  </p:cSld>
  <p:clrMapOvr>
    <a:masterClrMapping/>
  </p:clrMapOvr>
  <p:transition spd="slow">
    <p:newsflash/>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MEZZI A DISPOSIZIONE</a:t>
            </a:r>
            <a:endParaRPr lang="it-IT" sz="2400" dirty="0">
              <a:solidFill>
                <a:srgbClr val="FFC000"/>
              </a:solidFill>
            </a:endParaRP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marL="179388" indent="-179388" algn="just">
              <a:buClr>
                <a:srgbClr val="FFC000"/>
              </a:buClr>
              <a:buSzPct val="120000"/>
              <a:buFont typeface="Arial" pitchFamily="34" charset="0"/>
              <a:buChar char="•"/>
            </a:pPr>
            <a:r>
              <a:rPr lang="it-IT" sz="2000" dirty="0" smtClean="0"/>
              <a:t>Estintori portatili dislocati nei pressi delle uscite di emergenza e nei luoghi di maggior pericolo (vedi tavola esposta);</a:t>
            </a:r>
          </a:p>
          <a:p>
            <a:pPr marL="179388" indent="-179388" algn="just">
              <a:buClr>
                <a:srgbClr val="FFC000"/>
              </a:buClr>
              <a:buSzPct val="120000"/>
              <a:buFont typeface="Arial" pitchFamily="34" charset="0"/>
              <a:buChar char="•"/>
            </a:pPr>
            <a:r>
              <a:rPr lang="it-IT" sz="2000" dirty="0" smtClean="0"/>
              <a:t>Tavole grafiche indicanti l’ubicazione delle vie di fuga, la posizione dei presidi antincendio, i luoghi sicuri per il pubblico ed i punti di intervento per lo sgancio delle linee elettriche e la chiusura delle valvole di intercettazione del combustibile, i vari ambienti di pertinenza con indicazione delle relative destinazioni d'uso;</a:t>
            </a:r>
          </a:p>
          <a:p>
            <a:pPr marL="179388" indent="-179388" algn="just">
              <a:buClr>
                <a:srgbClr val="FFC000"/>
              </a:buClr>
              <a:buSzPct val="120000"/>
              <a:buFont typeface="Arial" pitchFamily="34" charset="0"/>
              <a:buChar char="•"/>
            </a:pPr>
            <a:r>
              <a:rPr lang="it-IT" sz="2000" dirty="0" smtClean="0"/>
              <a:t>Cassetta di primo soccorso;</a:t>
            </a:r>
          </a:p>
          <a:p>
            <a:pPr marL="179388" indent="-179388" algn="just">
              <a:buClr>
                <a:srgbClr val="FFC000"/>
              </a:buClr>
              <a:buSzPct val="120000"/>
              <a:buFont typeface="Arial" pitchFamily="34" charset="0"/>
              <a:buChar char="•"/>
            </a:pPr>
            <a:r>
              <a:rPr lang="it-IT" sz="2000" dirty="0" smtClean="0"/>
              <a:t>Megafono per fornire al pubblico indicazioni da adottare finalizzate al superamento della criticità.</a:t>
            </a:r>
          </a:p>
        </p:txBody>
      </p:sp>
    </p:spTree>
  </p:cSld>
  <p:clrMapOvr>
    <a:masterClrMapping/>
  </p:clrMapOvr>
  <p:transition spd="slow">
    <p:newsflash/>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AZIONI DI PREVENZIONE</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r>
              <a:rPr lang="it-IT" sz="2000" dirty="0" smtClean="0"/>
              <a:t>La squadra di gestione delle emergenze dovrà provvedere ad una accurata analisi e valutazione dei rischi, per raggiungere i seguenti obiettivi:</a:t>
            </a:r>
          </a:p>
          <a:p>
            <a:pPr algn="just">
              <a:buClr>
                <a:schemeClr val="accent1"/>
              </a:buClr>
              <a:buSzPct val="120000"/>
            </a:pPr>
            <a:endParaRPr lang="it-IT" sz="2000" dirty="0" smtClean="0"/>
          </a:p>
          <a:p>
            <a:pPr marL="179388" indent="-179388" algn="just">
              <a:buClr>
                <a:srgbClr val="FFC000"/>
              </a:buClr>
              <a:buSzPct val="120000"/>
              <a:buFont typeface="Arial" pitchFamily="34" charset="0"/>
              <a:buChar char="•"/>
            </a:pPr>
            <a:r>
              <a:rPr lang="it-IT" sz="2000" dirty="0" smtClean="0"/>
              <a:t>l'eliminazione o </a:t>
            </a:r>
            <a:r>
              <a:rPr lang="it-IT" sz="2000" b="1" dirty="0" smtClean="0">
                <a:solidFill>
                  <a:srgbClr val="FFC000"/>
                </a:solidFill>
              </a:rPr>
              <a:t>RIDUZIONE</a:t>
            </a:r>
            <a:r>
              <a:rPr lang="it-IT" sz="2000" dirty="0" smtClean="0"/>
              <a:t> dei rischi stessi;</a:t>
            </a:r>
          </a:p>
          <a:p>
            <a:pPr marL="179388" indent="-179388" algn="just">
              <a:buClr>
                <a:srgbClr val="FFC000"/>
              </a:buClr>
              <a:buSzPct val="120000"/>
              <a:buFont typeface="Arial" pitchFamily="34" charset="0"/>
              <a:buChar char="•"/>
            </a:pPr>
            <a:r>
              <a:rPr lang="it-IT" sz="2000" dirty="0" smtClean="0"/>
              <a:t>l'ottenimento di </a:t>
            </a:r>
            <a:r>
              <a:rPr lang="it-IT" sz="2000" b="1" dirty="0" smtClean="0">
                <a:solidFill>
                  <a:srgbClr val="FFC000"/>
                </a:solidFill>
              </a:rPr>
              <a:t>MAGGIORI</a:t>
            </a:r>
            <a:r>
              <a:rPr lang="it-IT" sz="2000" dirty="0" smtClean="0"/>
              <a:t> livelli di sicurezza;</a:t>
            </a:r>
          </a:p>
          <a:p>
            <a:pPr marL="179388" indent="-179388" algn="just">
              <a:buClr>
                <a:srgbClr val="FFC000"/>
              </a:buClr>
              <a:buSzPct val="120000"/>
              <a:buFont typeface="Arial" pitchFamily="34" charset="0"/>
              <a:buChar char="•"/>
            </a:pPr>
            <a:r>
              <a:rPr lang="it-IT" sz="2000" dirty="0" smtClean="0"/>
              <a:t>il </a:t>
            </a:r>
            <a:r>
              <a:rPr lang="it-IT" sz="2000" b="1" dirty="0" smtClean="0">
                <a:solidFill>
                  <a:srgbClr val="FFC000"/>
                </a:solidFill>
              </a:rPr>
              <a:t>MANTENIMENTO</a:t>
            </a:r>
            <a:r>
              <a:rPr lang="it-IT" sz="2000" dirty="0" smtClean="0"/>
              <a:t> costante e durevole del livello di sicurezza;</a:t>
            </a:r>
          </a:p>
          <a:p>
            <a:pPr marL="179388" indent="-179388" algn="just">
              <a:buClr>
                <a:srgbClr val="FFC000"/>
              </a:buClr>
              <a:buSzPct val="120000"/>
              <a:buFont typeface="Arial" pitchFamily="34" charset="0"/>
              <a:buChar char="•"/>
            </a:pPr>
            <a:r>
              <a:rPr lang="it-IT" sz="2000" dirty="0" smtClean="0"/>
              <a:t>il rispetto delle norme vigenti.</a:t>
            </a:r>
          </a:p>
          <a:p>
            <a:pPr marL="179388" indent="-179388" algn="just">
              <a:buClr>
                <a:srgbClr val="FFC000"/>
              </a:buClr>
              <a:buSzPct val="120000"/>
              <a:buFont typeface="Arial" pitchFamily="34" charset="0"/>
              <a:buChar char="•"/>
            </a:pPr>
            <a:endParaRPr lang="it-IT" sz="2000" dirty="0" smtClean="0"/>
          </a:p>
          <a:p>
            <a:pPr marL="179388" indent="-179388" algn="just">
              <a:buClr>
                <a:srgbClr val="FFC000"/>
              </a:buClr>
              <a:buSzPct val="120000"/>
            </a:pPr>
            <a:r>
              <a:rPr lang="it-IT" sz="2000" b="1" dirty="0" smtClean="0">
                <a:solidFill>
                  <a:srgbClr val="FFC000"/>
                </a:solidFill>
              </a:rPr>
              <a:t>AZIONI DI SENSIBILIZZAZIONE</a:t>
            </a:r>
          </a:p>
          <a:p>
            <a:pPr algn="just">
              <a:buClr>
                <a:srgbClr val="FFC000"/>
              </a:buClr>
              <a:buSzPct val="120000"/>
            </a:pPr>
            <a:r>
              <a:rPr lang="it-IT" sz="2000" dirty="0" smtClean="0"/>
              <a:t>TUTTO il personale che opera nelle manifestazioni temporanee deve essere adeguatamente informato sui rischi prevedibili, sulle misure di prevenzione da osservare e sul comportamento da adottare in caso di incendio, calamità naturali e qualsiasi evenienza che preveda l’evacuazione della manifestazione.</a:t>
            </a:r>
          </a:p>
        </p:txBody>
      </p:sp>
    </p:spTree>
  </p:cSld>
  <p:clrMapOvr>
    <a:masterClrMapping/>
  </p:clrMapOvr>
  <p:transition spd="slow">
    <p:newsflash/>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PRIMA DELLA MANIFESTAZIONE</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r>
              <a:rPr lang="it-IT" sz="2000" b="1" dirty="0" smtClean="0">
                <a:solidFill>
                  <a:srgbClr val="FFC000"/>
                </a:solidFill>
              </a:rPr>
              <a:t>PRIMA</a:t>
            </a:r>
            <a:r>
              <a:rPr lang="it-IT" sz="2000" dirty="0" smtClean="0"/>
              <a:t> dell’apertura di </a:t>
            </a:r>
            <a:r>
              <a:rPr lang="it-IT" sz="2000" b="1" dirty="0" smtClean="0">
                <a:solidFill>
                  <a:srgbClr val="FFC000"/>
                </a:solidFill>
              </a:rPr>
              <a:t>ogni singola giornata</a:t>
            </a:r>
            <a:r>
              <a:rPr lang="it-IT" sz="2000" dirty="0" smtClean="0"/>
              <a:t> di manifestazione l’addetto della squadra di gestione delle emergenze incaricato (vedi tabella dei ruoli) provvederà alla verifica, tramite la check-list di cui all’allegato A, delle condizioni di sicurezza iniziali.</a:t>
            </a:r>
          </a:p>
        </p:txBody>
      </p:sp>
    </p:spTree>
  </p:cSld>
  <p:clrMapOvr>
    <a:masterClrMapping/>
  </p:clrMapOvr>
  <p:transition spd="slow">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T.U.L.P.S.</a:t>
            </a:r>
            <a:endParaRPr lang="it-IT" sz="2400" dirty="0">
              <a:solidFill>
                <a:srgbClr val="FFC000"/>
              </a:solidFill>
            </a:endParaRPr>
          </a:p>
        </p:txBody>
      </p:sp>
      <p:sp>
        <p:nvSpPr>
          <p:cNvPr id="16" name="Sottotitolo 2"/>
          <p:cNvSpPr>
            <a:spLocks noGrp="1"/>
          </p:cNvSpPr>
          <p:nvPr>
            <p:ph type="subTitle" idx="1"/>
          </p:nvPr>
        </p:nvSpPr>
        <p:spPr>
          <a:xfrm>
            <a:off x="321439" y="1340768"/>
            <a:ext cx="8501122" cy="5517232"/>
          </a:xfrm>
        </p:spPr>
        <p:txBody>
          <a:bodyPr>
            <a:noAutofit/>
          </a:bodyPr>
          <a:lstStyle/>
          <a:p>
            <a:r>
              <a:rPr lang="it-IT" sz="2000" b="1" i="1" dirty="0" smtClean="0"/>
              <a:t>Regio Decreto 18 giugno 1931, n. 773</a:t>
            </a:r>
          </a:p>
          <a:p>
            <a:r>
              <a:rPr lang="it-IT" sz="2000" b="1" i="1" dirty="0" smtClean="0"/>
              <a:t>" Testo unico delle Leggi di Pubblica Sicurezza“</a:t>
            </a:r>
          </a:p>
          <a:p>
            <a:pPr marL="1255713" indent="-1255713" algn="just">
              <a:tabLst>
                <a:tab pos="1255713" algn="l"/>
              </a:tabLst>
            </a:pPr>
            <a:r>
              <a:rPr lang="it-IT" sz="2000" b="1" i="1" dirty="0" smtClean="0"/>
              <a:t>TITOLO III:	</a:t>
            </a:r>
            <a:r>
              <a:rPr lang="it-IT" sz="1600" b="1" i="1" dirty="0" smtClean="0"/>
              <a:t>DISPOSIZIONI RELATIVE AGLI SPETTACOLI, ESERCIZI PUBBLICI, AGENZIE, TIPOGRAFIE, AFFISSIONI, MESTIERI GIROVAGHI, OPERAI E DOMESTICI</a:t>
            </a:r>
          </a:p>
          <a:p>
            <a:pPr algn="just"/>
            <a:r>
              <a:rPr lang="it-IT" sz="2000" b="1" i="1" dirty="0" smtClean="0"/>
              <a:t>	CAPO I:</a:t>
            </a:r>
            <a:r>
              <a:rPr lang="it-IT" sz="1600" b="1" i="1" dirty="0" smtClean="0"/>
              <a:t> DEGLI SPETTACOLI E TRATTENIMENTI PUBBLICI</a:t>
            </a:r>
          </a:p>
          <a:p>
            <a:pPr marL="2689225" indent="-896938" algn="just">
              <a:buClr>
                <a:schemeClr val="accent1"/>
              </a:buClr>
              <a:buSzPct val="120000"/>
            </a:pPr>
            <a:r>
              <a:rPr lang="it-IT" sz="2000" b="1" dirty="0" smtClean="0">
                <a:solidFill>
                  <a:srgbClr val="FFC000"/>
                </a:solidFill>
              </a:rPr>
              <a:t>ART. 68</a:t>
            </a:r>
            <a:r>
              <a:rPr lang="it-IT" sz="2000" b="1" dirty="0" smtClean="0"/>
              <a:t>: </a:t>
            </a:r>
            <a:r>
              <a:rPr lang="it-IT" sz="2000" dirty="0" smtClean="0"/>
              <a:t>Senza licenza del Questore non si possono dare in luogo pubblico o aperto o esposto al pubblico, accademie, feste da ballo, corse di cavalli, né altri simili spettacoli o trattenimenti, e non si possono aprire o esercitare circoli, scuole di ballo e sale pubbliche di audizione.</a:t>
            </a:r>
            <a:endParaRPr lang="it-IT" sz="2000" b="1" dirty="0" smtClean="0"/>
          </a:p>
          <a:p>
            <a:pPr algn="just">
              <a:buClr>
                <a:schemeClr val="accent1"/>
              </a:buClr>
              <a:buSzPct val="120000"/>
            </a:pPr>
            <a:endParaRPr lang="it-IT" sz="1600" dirty="0" smtClean="0"/>
          </a:p>
          <a:p>
            <a:pPr algn="just">
              <a:buClr>
                <a:schemeClr val="accent1"/>
              </a:buClr>
              <a:buSzPct val="120000"/>
            </a:pPr>
            <a:r>
              <a:rPr lang="it-IT" sz="2000" b="1" dirty="0" smtClean="0">
                <a:solidFill>
                  <a:srgbClr val="FFC000"/>
                </a:solidFill>
              </a:rPr>
              <a:t>MANIFESTAZIONI DI PUBBLICO SPETTACOLO</a:t>
            </a:r>
            <a:r>
              <a:rPr lang="it-IT" sz="2000" dirty="0" smtClean="0"/>
              <a:t>: Divertimenti, distrazioni, amenità intenzionalmente offerti al pubblico, per i quali il controllo della pubblica amministrazione è necessario a garanzia dell’incolumità pubblica, dell’ordine e della moralità.</a:t>
            </a:r>
          </a:p>
          <a:p>
            <a:pPr algn="just">
              <a:buClr>
                <a:schemeClr val="accent1"/>
              </a:buClr>
              <a:buSzPct val="120000"/>
            </a:pPr>
            <a:r>
              <a:rPr lang="en-US" sz="2000" b="1" dirty="0" smtClean="0">
                <a:solidFill>
                  <a:srgbClr val="FFC000"/>
                </a:solidFill>
              </a:rPr>
              <a:t>SOGGETTE AD UN REGIME AUTORIZZATORIO</a:t>
            </a:r>
            <a:endParaRPr lang="it-IT" sz="2000" b="1" dirty="0" smtClean="0">
              <a:solidFill>
                <a:srgbClr val="FFC000"/>
              </a:solidFill>
            </a:endParaRPr>
          </a:p>
        </p:txBody>
      </p:sp>
    </p:spTree>
  </p:cSld>
  <p:clrMapOvr>
    <a:masterClrMapping/>
  </p:clrMapOvr>
  <p:transition spd="slow">
    <p:newsflash/>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DURANTE LA MANIFESTAZIONE</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r>
              <a:rPr lang="it-IT" sz="2000" dirty="0" smtClean="0"/>
              <a:t>La squadra di gestione delle emergenze deve provvedere affinché nel corso dell'esercizio </a:t>
            </a:r>
            <a:r>
              <a:rPr lang="it-IT" sz="2000" b="1" dirty="0" smtClean="0">
                <a:solidFill>
                  <a:srgbClr val="FFC000"/>
                </a:solidFill>
              </a:rPr>
              <a:t>NON VENGANO ALTERATE</a:t>
            </a:r>
            <a:r>
              <a:rPr lang="it-IT" sz="2000" dirty="0" smtClean="0"/>
              <a:t> le condizioni di sicurezza, ed in particolare:</a:t>
            </a:r>
          </a:p>
          <a:p>
            <a:pPr algn="just">
              <a:buClr>
                <a:schemeClr val="accent1"/>
              </a:buClr>
              <a:buSzPct val="120000"/>
            </a:pPr>
            <a:endParaRPr lang="it-IT" sz="2000" dirty="0" smtClean="0"/>
          </a:p>
          <a:p>
            <a:pPr marL="179388" indent="-179388" algn="just">
              <a:buClr>
                <a:srgbClr val="FFC000"/>
              </a:buClr>
              <a:buSzPct val="120000"/>
              <a:buFont typeface="Arial" pitchFamily="34" charset="0"/>
              <a:buChar char="•"/>
            </a:pPr>
            <a:r>
              <a:rPr lang="it-IT" sz="2000" dirty="0" smtClean="0"/>
              <a:t>i percorsi di esodo e le uscite di emergenza devono rimanere </a:t>
            </a:r>
            <a:r>
              <a:rPr lang="it-IT" sz="2000" b="1" dirty="0" smtClean="0">
                <a:solidFill>
                  <a:srgbClr val="FFC000"/>
                </a:solidFill>
              </a:rPr>
              <a:t>COSTANTEMENTE</a:t>
            </a:r>
            <a:r>
              <a:rPr lang="it-IT" sz="2000" dirty="0" smtClean="0"/>
              <a:t> sgomberi, all’interno ed all’esterno dei locali;</a:t>
            </a:r>
          </a:p>
          <a:p>
            <a:pPr marL="179388" indent="-179388" algn="just">
              <a:buClr>
                <a:srgbClr val="FFC000"/>
              </a:buClr>
              <a:buSzPct val="120000"/>
              <a:buFont typeface="Arial" pitchFamily="34" charset="0"/>
              <a:buChar char="•"/>
            </a:pPr>
            <a:endParaRPr lang="it-IT" sz="2000" dirty="0" smtClean="0"/>
          </a:p>
          <a:p>
            <a:pPr marL="179388" indent="-179388" algn="just">
              <a:buClr>
                <a:srgbClr val="FFC000"/>
              </a:buClr>
              <a:buSzPct val="120000"/>
              <a:buFont typeface="Arial" pitchFamily="34" charset="0"/>
              <a:buChar char="•"/>
            </a:pPr>
            <a:r>
              <a:rPr lang="it-IT" sz="2000" dirty="0" smtClean="0"/>
              <a:t>la </a:t>
            </a:r>
            <a:r>
              <a:rPr lang="it-IT" sz="2000" b="1" dirty="0" smtClean="0">
                <a:solidFill>
                  <a:srgbClr val="FFC000"/>
                </a:solidFill>
              </a:rPr>
              <a:t>DISTRIBUZIONE DEI POSTI A SEDERE </a:t>
            </a:r>
            <a:r>
              <a:rPr lang="it-IT" sz="2000" dirty="0" smtClean="0"/>
              <a:t>non deve in alcun caso costituire impedimento ad ostacolo all’esodo delle persone in caso di emergenza;</a:t>
            </a:r>
          </a:p>
          <a:p>
            <a:pPr marL="179388" indent="-179388" algn="just">
              <a:buClr>
                <a:srgbClr val="FFC000"/>
              </a:buClr>
              <a:buSzPct val="120000"/>
              <a:buFont typeface="Arial" pitchFamily="34" charset="0"/>
              <a:buChar char="•"/>
            </a:pPr>
            <a:endParaRPr lang="it-IT" sz="2000" dirty="0" smtClean="0"/>
          </a:p>
          <a:p>
            <a:pPr marL="179388" indent="-179388" algn="just">
              <a:buClr>
                <a:srgbClr val="FFC000"/>
              </a:buClr>
              <a:buSzPct val="120000"/>
              <a:buFont typeface="Arial" pitchFamily="34" charset="0"/>
              <a:buChar char="•"/>
            </a:pPr>
            <a:r>
              <a:rPr lang="it-IT" sz="2000" dirty="0" smtClean="0"/>
              <a:t>le uscite di emergenza </a:t>
            </a:r>
            <a:r>
              <a:rPr lang="it-IT" sz="2000" b="1" dirty="0" smtClean="0">
                <a:solidFill>
                  <a:srgbClr val="FFC000"/>
                </a:solidFill>
              </a:rPr>
              <a:t>NON</a:t>
            </a:r>
            <a:r>
              <a:rPr lang="it-IT" sz="2000" dirty="0" smtClean="0"/>
              <a:t> possono essere chiuse a chiave o </a:t>
            </a:r>
            <a:r>
              <a:rPr lang="it-IT" sz="2000" b="1" dirty="0" smtClean="0">
                <a:solidFill>
                  <a:srgbClr val="FFC000"/>
                </a:solidFill>
              </a:rPr>
              <a:t>BLOCCATE</a:t>
            </a:r>
            <a:r>
              <a:rPr lang="it-IT" sz="2000" dirty="0" smtClean="0"/>
              <a:t> da alcun dispositivo che ne possa compromettere o ostacolare la loro rapida e sicura apertura;</a:t>
            </a:r>
          </a:p>
          <a:p>
            <a:pPr algn="just">
              <a:buClr>
                <a:schemeClr val="accent1"/>
              </a:buClr>
              <a:buSzPct val="120000"/>
            </a:pPr>
            <a:endParaRPr lang="it-IT" sz="2000" dirty="0" smtClean="0"/>
          </a:p>
          <a:p>
            <a:pPr marL="179388" indent="-179388" algn="just">
              <a:buClr>
                <a:srgbClr val="FFC000"/>
              </a:buClr>
              <a:buSzPct val="120000"/>
              <a:buFont typeface="Arial" pitchFamily="34" charset="0"/>
              <a:buChar char="•"/>
            </a:pPr>
            <a:r>
              <a:rPr lang="it-IT" sz="2000" dirty="0" smtClean="0"/>
              <a:t>eventuali porte trasparenti devono essere opportunamente segnalate all’altezza degli occhi e devono essere costituiti e da materiali di sicurezza (vetri stratificati, o temperati, o armati);</a:t>
            </a:r>
          </a:p>
        </p:txBody>
      </p:sp>
    </p:spTree>
  </p:cSld>
  <p:clrMapOvr>
    <a:masterClrMapping/>
  </p:clrMapOvr>
  <p:transition spd="slow">
    <p:newsflash/>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DURANTE LA MANIFESTAZIONE</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marL="179388" indent="-179388" algn="just">
              <a:buClr>
                <a:srgbClr val="FFC000"/>
              </a:buClr>
              <a:buSzPct val="120000"/>
              <a:buFont typeface="Arial" pitchFamily="34" charset="0"/>
              <a:buChar char="•"/>
            </a:pPr>
            <a:r>
              <a:rPr lang="it-IT" sz="2000" dirty="0" smtClean="0"/>
              <a:t>prestare particolare attenzione alle aree adibite a parcheggio, affinché sia </a:t>
            </a:r>
            <a:r>
              <a:rPr lang="it-IT" sz="2000" b="1" dirty="0" smtClean="0">
                <a:solidFill>
                  <a:srgbClr val="FFC000"/>
                </a:solidFill>
              </a:rPr>
              <a:t>COSTANTEMENTE</a:t>
            </a:r>
            <a:r>
              <a:rPr lang="it-IT" sz="2000" dirty="0" smtClean="0"/>
              <a:t> garantito l’accesso ai mezzi di soccorso;</a:t>
            </a:r>
          </a:p>
          <a:p>
            <a:pPr marL="179388" indent="-179388" algn="just">
              <a:buClr>
                <a:srgbClr val="FFC000"/>
              </a:buClr>
              <a:buSzPct val="120000"/>
              <a:buFont typeface="Arial" pitchFamily="34" charset="0"/>
              <a:buChar char="•"/>
            </a:pPr>
            <a:endParaRPr lang="it-IT" sz="2000" dirty="0" smtClean="0"/>
          </a:p>
          <a:p>
            <a:pPr marL="179388" indent="-179388" algn="just">
              <a:buClr>
                <a:srgbClr val="FFC000"/>
              </a:buClr>
              <a:buSzPct val="120000"/>
              <a:buFont typeface="Arial" pitchFamily="34" charset="0"/>
              <a:buChar char="•"/>
            </a:pPr>
            <a:r>
              <a:rPr lang="it-IT" sz="2000" dirty="0" smtClean="0"/>
              <a:t>prestare particolare attenzione alle strade di accesso alla manifestazione (</a:t>
            </a:r>
            <a:r>
              <a:rPr lang="it-IT" sz="2000" b="1" dirty="0" smtClean="0">
                <a:solidFill>
                  <a:srgbClr val="FFC000"/>
                </a:solidFill>
              </a:rPr>
              <a:t>via LIBERAZIONE e via VERDI</a:t>
            </a:r>
            <a:r>
              <a:rPr lang="it-IT" sz="2000" dirty="0" smtClean="0"/>
              <a:t>) affinché rimangano sempre accessibili ai mezzi di soccorso; </a:t>
            </a:r>
            <a:r>
              <a:rPr lang="it-IT" sz="2000" b="1" dirty="0" smtClean="0">
                <a:solidFill>
                  <a:srgbClr val="FFC000"/>
                </a:solidFill>
              </a:rPr>
              <a:t>IN CASO SIANO RISCONTRATE ANOMALIE AVVISERE TEMPESTIVAMENTE I CARABINIERI</a:t>
            </a:r>
            <a:r>
              <a:rPr lang="it-IT" sz="2000" dirty="0" smtClean="0"/>
              <a:t> (</a:t>
            </a:r>
            <a:r>
              <a:rPr lang="it-IT" sz="2800" b="1" dirty="0" smtClean="0">
                <a:solidFill>
                  <a:srgbClr val="FF0000"/>
                </a:solidFill>
              </a:rPr>
              <a:t>112</a:t>
            </a:r>
            <a:r>
              <a:rPr lang="it-IT" sz="2000" dirty="0" smtClean="0"/>
              <a:t>).</a:t>
            </a:r>
          </a:p>
          <a:p>
            <a:pPr algn="just">
              <a:buClr>
                <a:schemeClr val="accent1"/>
              </a:buClr>
              <a:buSzPct val="120000"/>
            </a:pPr>
            <a:endParaRPr lang="it-IT" sz="2000" dirty="0" smtClean="0"/>
          </a:p>
          <a:p>
            <a:pPr marL="179388" indent="-179388" algn="just">
              <a:buClr>
                <a:srgbClr val="FFC000"/>
              </a:buClr>
              <a:buSzPct val="120000"/>
              <a:buFont typeface="Arial" pitchFamily="34" charset="0"/>
              <a:buChar char="•"/>
            </a:pPr>
            <a:r>
              <a:rPr lang="it-IT" sz="2000" dirty="0" smtClean="0"/>
              <a:t>devono essere </a:t>
            </a:r>
            <a:r>
              <a:rPr lang="it-IT" sz="2000" b="1" dirty="0" smtClean="0">
                <a:solidFill>
                  <a:srgbClr val="FFC000"/>
                </a:solidFill>
              </a:rPr>
              <a:t>MANTENUTI EFFICIENTI</a:t>
            </a:r>
            <a:r>
              <a:rPr lang="it-IT" sz="2000" dirty="0" smtClean="0"/>
              <a:t> i presidi antincendio;</a:t>
            </a:r>
          </a:p>
          <a:p>
            <a:pPr marL="179388" indent="-179388" algn="just">
              <a:buClr>
                <a:srgbClr val="FFC000"/>
              </a:buClr>
              <a:buSzPct val="120000"/>
              <a:buFont typeface="Arial" pitchFamily="34" charset="0"/>
              <a:buChar char="•"/>
            </a:pPr>
            <a:endParaRPr lang="it-IT" sz="2000" dirty="0" smtClean="0"/>
          </a:p>
          <a:p>
            <a:pPr marL="179388" indent="-179388" algn="just">
              <a:buClr>
                <a:srgbClr val="FFC000"/>
              </a:buClr>
              <a:buSzPct val="120000"/>
              <a:buFont typeface="Arial" pitchFamily="34" charset="0"/>
              <a:buChar char="•"/>
            </a:pPr>
            <a:r>
              <a:rPr lang="it-IT" sz="2000" dirty="0" smtClean="0"/>
              <a:t>devono mantenersi </a:t>
            </a:r>
            <a:r>
              <a:rPr lang="it-IT" sz="2000" b="1" dirty="0" smtClean="0">
                <a:solidFill>
                  <a:srgbClr val="FFC000"/>
                </a:solidFill>
              </a:rPr>
              <a:t>COSTANTEMENTE EFFICIENTI</a:t>
            </a:r>
            <a:r>
              <a:rPr lang="it-IT" sz="2000" dirty="0" smtClean="0"/>
              <a:t> gli impianti elettrici, in conformità a quanto previsto dalle normative vigenti.</a:t>
            </a:r>
          </a:p>
        </p:txBody>
      </p:sp>
    </p:spTree>
  </p:cSld>
  <p:clrMapOvr>
    <a:masterClrMapping/>
  </p:clrMapOvr>
  <p:transition spd="slow">
    <p:newsflash/>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NORME COMPORTAMENTALI IN CASO DI INCENDIO</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r>
              <a:rPr lang="it-IT" sz="2000" b="1" dirty="0" smtClean="0">
                <a:solidFill>
                  <a:srgbClr val="FFC000"/>
                </a:solidFill>
              </a:rPr>
              <a:t>INCENDIO DI LIEVE ENTITÀ</a:t>
            </a:r>
          </a:p>
          <a:p>
            <a:pPr algn="just">
              <a:buClr>
                <a:schemeClr val="accent1"/>
              </a:buClr>
              <a:buSzPct val="120000"/>
            </a:pPr>
            <a:r>
              <a:rPr lang="it-IT" sz="2000" dirty="0" smtClean="0"/>
              <a:t>Trattasi di un focolaio isolato, che interessa materiali a limitato rischio di propagazione immediata, senza possibilità di estensione, che si può facilmente circoscrivere.</a:t>
            </a:r>
          </a:p>
          <a:p>
            <a:pPr algn="just">
              <a:buClr>
                <a:schemeClr val="accent1"/>
              </a:buClr>
              <a:buSzPct val="120000"/>
            </a:pPr>
            <a:endParaRPr lang="it-IT" sz="2000" dirty="0" smtClean="0"/>
          </a:p>
          <a:p>
            <a:pPr algn="just">
              <a:buClr>
                <a:schemeClr val="accent1"/>
              </a:buClr>
              <a:buSzPct val="120000"/>
            </a:pPr>
            <a:r>
              <a:rPr lang="it-IT" sz="2000" b="1" dirty="0" smtClean="0">
                <a:solidFill>
                  <a:srgbClr val="FFC000"/>
                </a:solidFill>
              </a:rPr>
              <a:t>Intervento</a:t>
            </a:r>
          </a:p>
          <a:p>
            <a:pPr algn="just">
              <a:buClr>
                <a:schemeClr val="accent1"/>
              </a:buClr>
              <a:buSzPct val="120000"/>
            </a:pPr>
            <a:r>
              <a:rPr lang="it-IT" sz="2000" dirty="0" smtClean="0"/>
              <a:t>Chi rileva l'incendio o ne sarà informato dai presenti provvederà ad </a:t>
            </a:r>
            <a:r>
              <a:rPr lang="it-IT" sz="2000" b="1" dirty="0" smtClean="0">
                <a:solidFill>
                  <a:srgbClr val="FFC000"/>
                </a:solidFill>
              </a:rPr>
              <a:t>allertare immediatamente il responsabile</a:t>
            </a:r>
            <a:r>
              <a:rPr lang="it-IT" sz="2000" dirty="0" smtClean="0"/>
              <a:t> della squadra di gestione delle emergenze.</a:t>
            </a:r>
          </a:p>
          <a:p>
            <a:pPr algn="just">
              <a:buClr>
                <a:schemeClr val="accent1"/>
              </a:buClr>
              <a:buSzPct val="120000"/>
            </a:pPr>
            <a:r>
              <a:rPr lang="it-IT" sz="2000" dirty="0" smtClean="0"/>
              <a:t>Tutti i componenti della squadra si dirigeranno sul posto indicato intervenendo con l'ausilio degli estintori portatili.</a:t>
            </a:r>
          </a:p>
          <a:p>
            <a:pPr algn="just">
              <a:buClr>
                <a:schemeClr val="accent1"/>
              </a:buClr>
              <a:buSzPct val="120000"/>
            </a:pPr>
            <a:r>
              <a:rPr lang="it-IT" sz="2000" dirty="0" smtClean="0"/>
              <a:t>Congiuntamente andranno aperte tutte le possibili vie di uscita dei fumi poste sul perimetro del tendone.</a:t>
            </a:r>
          </a:p>
          <a:p>
            <a:pPr algn="just">
              <a:buClr>
                <a:schemeClr val="accent1"/>
              </a:buClr>
              <a:buSzPct val="120000"/>
            </a:pPr>
            <a:endParaRPr lang="it-IT" sz="2000" dirty="0" smtClean="0"/>
          </a:p>
          <a:p>
            <a:pPr algn="just">
              <a:buClr>
                <a:schemeClr val="accent1"/>
              </a:buClr>
              <a:buSzPct val="120000"/>
            </a:pPr>
            <a:r>
              <a:rPr lang="it-IT" sz="2000" dirty="0" smtClean="0"/>
              <a:t>Ad incendio domato il caposquadra si premurerà di prelevare gli estintori usati per farli ricaricare, </a:t>
            </a:r>
            <a:r>
              <a:rPr lang="it-IT" sz="2000" b="1" dirty="0" smtClean="0">
                <a:solidFill>
                  <a:srgbClr val="FFC000"/>
                </a:solidFill>
              </a:rPr>
              <a:t>senza ricollocarli, anche provvisoriamente</a:t>
            </a:r>
            <a:r>
              <a:rPr lang="it-IT" sz="2000" dirty="0" smtClean="0"/>
              <a:t>, nella loro postazione.</a:t>
            </a:r>
          </a:p>
          <a:p>
            <a:pPr algn="just">
              <a:buClr>
                <a:schemeClr val="accent1"/>
              </a:buClr>
              <a:buSzPct val="120000"/>
            </a:pPr>
            <a:endParaRPr lang="it-IT" sz="2000" dirty="0" smtClean="0"/>
          </a:p>
        </p:txBody>
      </p:sp>
    </p:spTree>
  </p:cSld>
  <p:clrMapOvr>
    <a:masterClrMapping/>
  </p:clrMapOvr>
  <p:transition spd="slow">
    <p:newsflash/>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NORME COMPORTAMENTALI IN CASO DI INCENDIO</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r>
              <a:rPr lang="it-IT" sz="2000" b="1" dirty="0" smtClean="0">
                <a:solidFill>
                  <a:srgbClr val="FFC000"/>
                </a:solidFill>
              </a:rPr>
              <a:t>INCENDIO DI MEDIA ENTITÀ</a:t>
            </a:r>
          </a:p>
          <a:p>
            <a:pPr algn="just">
              <a:buClr>
                <a:schemeClr val="accent1"/>
              </a:buClr>
              <a:buSzPct val="120000"/>
            </a:pPr>
            <a:r>
              <a:rPr lang="it-IT" sz="2000" dirty="0" smtClean="0"/>
              <a:t>È l'incendio originato da più focolai o da uno singolo, con possibilità di rapida estensione.</a:t>
            </a:r>
          </a:p>
          <a:p>
            <a:pPr algn="just">
              <a:buClr>
                <a:schemeClr val="accent1"/>
              </a:buClr>
              <a:buSzPct val="120000"/>
            </a:pPr>
            <a:endParaRPr lang="it-IT" sz="2000" dirty="0" smtClean="0"/>
          </a:p>
          <a:p>
            <a:pPr algn="just">
              <a:buClr>
                <a:schemeClr val="accent1"/>
              </a:buClr>
              <a:buSzPct val="120000"/>
            </a:pPr>
            <a:r>
              <a:rPr lang="it-IT" sz="2000" b="1" dirty="0" smtClean="0">
                <a:solidFill>
                  <a:srgbClr val="FFC000"/>
                </a:solidFill>
              </a:rPr>
              <a:t>Intervento</a:t>
            </a:r>
          </a:p>
          <a:p>
            <a:pPr algn="just">
              <a:buClr>
                <a:schemeClr val="accent1"/>
              </a:buClr>
              <a:buSzPct val="120000"/>
            </a:pPr>
            <a:r>
              <a:rPr lang="it-IT" sz="2000" dirty="0" smtClean="0"/>
              <a:t>Chi rileva l'incendio o ne sarà informato dai presenti provvederà ad </a:t>
            </a:r>
            <a:r>
              <a:rPr lang="it-IT" sz="2000" b="1" dirty="0" smtClean="0">
                <a:solidFill>
                  <a:srgbClr val="FFC000"/>
                </a:solidFill>
              </a:rPr>
              <a:t>allertare immediatamente il responsabile </a:t>
            </a:r>
            <a:r>
              <a:rPr lang="it-IT" sz="2000" dirty="0" smtClean="0"/>
              <a:t>della squadra di gestione delle emergenze.</a:t>
            </a:r>
          </a:p>
          <a:p>
            <a:pPr algn="just">
              <a:buClr>
                <a:schemeClr val="accent1"/>
              </a:buClr>
              <a:buSzPct val="120000"/>
            </a:pPr>
            <a:endParaRPr lang="it-IT" sz="2000" dirty="0" smtClean="0"/>
          </a:p>
          <a:p>
            <a:pPr algn="just">
              <a:buClr>
                <a:schemeClr val="accent1"/>
              </a:buClr>
              <a:buSzPct val="120000"/>
            </a:pPr>
            <a:r>
              <a:rPr lang="it-IT" sz="2000" dirty="0" smtClean="0"/>
              <a:t>Il </a:t>
            </a:r>
            <a:r>
              <a:rPr lang="it-IT" sz="2000" b="1" dirty="0" smtClean="0">
                <a:solidFill>
                  <a:srgbClr val="FFC000"/>
                </a:solidFill>
              </a:rPr>
              <a:t>caposquadra</a:t>
            </a:r>
            <a:r>
              <a:rPr lang="it-IT" sz="2000" dirty="0" smtClean="0"/>
              <a:t> coordinerà l'azione di spegnimento della squadra di gestione delle emergenze che interverrà con estintori portatili. Se il capo squadra non ritiene di poter circoscrivere in breve tempo l'incendio, provvederà a chiamare i </a:t>
            </a:r>
            <a:r>
              <a:rPr lang="it-IT" sz="2000" b="1" dirty="0" smtClean="0">
                <a:solidFill>
                  <a:srgbClr val="FFC000"/>
                </a:solidFill>
              </a:rPr>
              <a:t>VV.F. di Treviso </a:t>
            </a:r>
            <a:r>
              <a:rPr lang="it-IT" sz="2000" dirty="0" smtClean="0"/>
              <a:t>(componendo il n. </a:t>
            </a:r>
            <a:r>
              <a:rPr lang="it-IT" sz="2800" b="1" dirty="0" smtClean="0">
                <a:solidFill>
                  <a:srgbClr val="FF0000"/>
                </a:solidFill>
              </a:rPr>
              <a:t>115</a:t>
            </a:r>
            <a:r>
              <a:rPr lang="it-IT" sz="2000" dirty="0" smtClean="0"/>
              <a:t>) dando chiare e precise indicazioni sull'entità dell'incendio e sul luogo in cui è ubicata la manifestazione.</a:t>
            </a:r>
          </a:p>
          <a:p>
            <a:pPr algn="just">
              <a:buClr>
                <a:schemeClr val="accent1"/>
              </a:buClr>
              <a:buSzPct val="120000"/>
            </a:pPr>
            <a:endParaRPr lang="it-IT" sz="2000" dirty="0" smtClean="0"/>
          </a:p>
          <a:p>
            <a:pPr algn="just">
              <a:buClr>
                <a:schemeClr val="accent1"/>
              </a:buClr>
              <a:buSzPct val="120000"/>
            </a:pPr>
            <a:r>
              <a:rPr lang="it-IT" sz="2000" dirty="0" smtClean="0"/>
              <a:t>Il </a:t>
            </a:r>
            <a:r>
              <a:rPr lang="it-IT" sz="2000" b="1" dirty="0" smtClean="0">
                <a:solidFill>
                  <a:srgbClr val="FFC000"/>
                </a:solidFill>
              </a:rPr>
              <a:t>caposquadra</a:t>
            </a:r>
            <a:r>
              <a:rPr lang="it-IT" sz="2000" dirty="0" smtClean="0"/>
              <a:t> deciderà eventualmente di attivare le procedure di evacuazione delle strutture secondo le procedure di seguito elencate.</a:t>
            </a:r>
          </a:p>
        </p:txBody>
      </p:sp>
    </p:spTree>
  </p:cSld>
  <p:clrMapOvr>
    <a:masterClrMapping/>
  </p:clrMapOvr>
  <p:transition spd="slow">
    <p:newsflash/>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NORME COMPORTAMENTALI IN CASO DI INCENDIO</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r>
              <a:rPr lang="it-IT" sz="2000" dirty="0" smtClean="0"/>
              <a:t>All’attivazione dell’allarme antincendio vocale, con l’eventuale ausilio di megafoni, la squadra di gestione delle emergenze provvederà a dare indicazione ai presenti per agevolare l’evacuazione delle strutture ed inviterà i presenti a mantenere la calma.</a:t>
            </a:r>
          </a:p>
          <a:p>
            <a:pPr algn="just">
              <a:buClr>
                <a:schemeClr val="accent1"/>
              </a:buClr>
              <a:buSzPct val="120000"/>
            </a:pPr>
            <a:endParaRPr lang="it-IT" sz="2000" dirty="0" smtClean="0"/>
          </a:p>
          <a:p>
            <a:pPr algn="just">
              <a:buClr>
                <a:schemeClr val="accent1"/>
              </a:buClr>
              <a:buSzPct val="120000"/>
            </a:pPr>
            <a:r>
              <a:rPr lang="it-IT" sz="2000" dirty="0" smtClean="0"/>
              <a:t>La squadra di gestione delle emergenze provvederà a verificare l’avvenuta uscita di tutti gli addetti.</a:t>
            </a:r>
          </a:p>
          <a:p>
            <a:pPr algn="just">
              <a:buClr>
                <a:schemeClr val="accent1"/>
              </a:buClr>
              <a:buSzPct val="120000"/>
            </a:pPr>
            <a:endParaRPr lang="it-IT" sz="2000" dirty="0" smtClean="0"/>
          </a:p>
          <a:p>
            <a:pPr algn="just">
              <a:buClr>
                <a:schemeClr val="accent1"/>
              </a:buClr>
              <a:buSzPct val="120000"/>
            </a:pPr>
            <a:r>
              <a:rPr lang="it-IT" sz="2000" dirty="0" smtClean="0"/>
              <a:t>Evacuate le strutture, la squadra di gestione delle emergenze, coordinata dal caposquadra, si premurerà, intervenendo con estintori portatili di contenere il più possibile le fiamme in attesa dell'arrivo dei Vigili del Fuoco.</a:t>
            </a:r>
          </a:p>
          <a:p>
            <a:pPr algn="just">
              <a:buClr>
                <a:schemeClr val="accent1"/>
              </a:buClr>
              <a:buSzPct val="120000"/>
            </a:pPr>
            <a:r>
              <a:rPr lang="it-IT" sz="2000" dirty="0" smtClean="0"/>
              <a:t>La stessa fornirà supporto all'azione dei Vigili del Fuoco qualora venga richiesto.</a:t>
            </a:r>
          </a:p>
          <a:p>
            <a:pPr algn="just">
              <a:buClr>
                <a:schemeClr val="accent1"/>
              </a:buClr>
              <a:buSzPct val="120000"/>
            </a:pPr>
            <a:endParaRPr lang="it-IT" sz="2000" dirty="0" smtClean="0"/>
          </a:p>
          <a:p>
            <a:pPr algn="just">
              <a:buClr>
                <a:schemeClr val="accent1"/>
              </a:buClr>
              <a:buSzPct val="120000"/>
            </a:pPr>
            <a:r>
              <a:rPr lang="it-IT" sz="2000" dirty="0" smtClean="0"/>
              <a:t>Ad incendio domato il caposquadra si premurerà di prelevare gli estintori usati per farli ricaricare, </a:t>
            </a:r>
            <a:r>
              <a:rPr lang="it-IT" sz="2000" b="1" dirty="0" smtClean="0">
                <a:solidFill>
                  <a:srgbClr val="FFC000"/>
                </a:solidFill>
              </a:rPr>
              <a:t>senza ricollocarli, anche provvisoriamente</a:t>
            </a:r>
            <a:r>
              <a:rPr lang="it-IT" sz="2000" dirty="0" smtClean="0"/>
              <a:t>, nella loro postazione.</a:t>
            </a:r>
          </a:p>
          <a:p>
            <a:pPr algn="just">
              <a:buClr>
                <a:schemeClr val="accent1"/>
              </a:buClr>
              <a:buSzPct val="120000"/>
            </a:pPr>
            <a:endParaRPr lang="it-IT" sz="2000" dirty="0" smtClean="0"/>
          </a:p>
        </p:txBody>
      </p:sp>
    </p:spTree>
  </p:cSld>
  <p:clrMapOvr>
    <a:masterClrMapping/>
  </p:clrMapOvr>
  <p:transition spd="slow">
    <p:newsflash/>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NORME COMPORTAMENTALI IN CASO DI INCENDIO</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r>
              <a:rPr lang="it-IT" sz="2000" b="1" dirty="0" smtClean="0">
                <a:solidFill>
                  <a:srgbClr val="FFC000"/>
                </a:solidFill>
              </a:rPr>
              <a:t>INCENDIO DI NOTEVOLE ENTITÀ</a:t>
            </a:r>
          </a:p>
          <a:p>
            <a:pPr algn="just">
              <a:buClr>
                <a:schemeClr val="accent1"/>
              </a:buClr>
              <a:buSzPct val="120000"/>
            </a:pPr>
            <a:r>
              <a:rPr lang="it-IT" sz="2000" dirty="0" smtClean="0"/>
              <a:t>È l'incendio che al momento dell'accertamento ha raggiunto una notevole estensione ed interessa o può interessare sostanze particolarmente pericolose. Impossibile domarlo senza l'aiuto dei VV.F..</a:t>
            </a:r>
          </a:p>
          <a:p>
            <a:pPr algn="just">
              <a:buClr>
                <a:schemeClr val="accent1"/>
              </a:buClr>
              <a:buSzPct val="120000"/>
            </a:pPr>
            <a:endParaRPr lang="it-IT" sz="2000" dirty="0" smtClean="0"/>
          </a:p>
          <a:p>
            <a:pPr algn="just">
              <a:buClr>
                <a:schemeClr val="accent1"/>
              </a:buClr>
              <a:buSzPct val="120000"/>
            </a:pPr>
            <a:r>
              <a:rPr lang="it-IT" sz="2000" b="1" dirty="0" smtClean="0">
                <a:solidFill>
                  <a:srgbClr val="FFC000"/>
                </a:solidFill>
              </a:rPr>
              <a:t>Intervento</a:t>
            </a:r>
          </a:p>
          <a:p>
            <a:pPr algn="just">
              <a:buClr>
                <a:schemeClr val="accent1"/>
              </a:buClr>
              <a:buSzPct val="120000"/>
            </a:pPr>
            <a:r>
              <a:rPr lang="it-IT" sz="2000" dirty="0" smtClean="0"/>
              <a:t>Chi rileva l'incendio o ne sarà informato dai presenti provvederà ad </a:t>
            </a:r>
            <a:r>
              <a:rPr lang="it-IT" sz="2000" b="1" dirty="0" smtClean="0">
                <a:solidFill>
                  <a:srgbClr val="FFC000"/>
                </a:solidFill>
              </a:rPr>
              <a:t>allertare immediatamente il responsabile </a:t>
            </a:r>
            <a:r>
              <a:rPr lang="it-IT" sz="2000" dirty="0" smtClean="0"/>
              <a:t>della squadra di gestione delle emergenze.</a:t>
            </a:r>
          </a:p>
          <a:p>
            <a:pPr algn="just">
              <a:buClr>
                <a:schemeClr val="accent1"/>
              </a:buClr>
              <a:buSzPct val="120000"/>
            </a:pPr>
            <a:endParaRPr lang="it-IT" sz="2000" dirty="0" smtClean="0"/>
          </a:p>
          <a:p>
            <a:pPr algn="just">
              <a:buClr>
                <a:schemeClr val="accent1"/>
              </a:buClr>
              <a:buSzPct val="120000"/>
            </a:pPr>
            <a:r>
              <a:rPr lang="it-IT" sz="2000" dirty="0" smtClean="0"/>
              <a:t>Il </a:t>
            </a:r>
            <a:r>
              <a:rPr lang="it-IT" sz="2000" b="1" dirty="0" smtClean="0">
                <a:solidFill>
                  <a:srgbClr val="FFC000"/>
                </a:solidFill>
              </a:rPr>
              <a:t>caposquadra</a:t>
            </a:r>
            <a:r>
              <a:rPr lang="it-IT" sz="2000" dirty="0" smtClean="0"/>
              <a:t> provvederà a chiamare i </a:t>
            </a:r>
            <a:r>
              <a:rPr lang="it-IT" sz="2000" b="1" dirty="0" smtClean="0">
                <a:solidFill>
                  <a:srgbClr val="FFC000"/>
                </a:solidFill>
              </a:rPr>
              <a:t>VV.F. di Treviso </a:t>
            </a:r>
            <a:r>
              <a:rPr lang="it-IT" sz="2000" dirty="0" smtClean="0"/>
              <a:t>(componendo il n. </a:t>
            </a:r>
            <a:r>
              <a:rPr lang="it-IT" sz="2800" b="1" dirty="0" smtClean="0">
                <a:solidFill>
                  <a:srgbClr val="FF0000"/>
                </a:solidFill>
              </a:rPr>
              <a:t>115</a:t>
            </a:r>
            <a:r>
              <a:rPr lang="it-IT" sz="2000" dirty="0" smtClean="0"/>
              <a:t>) dando chiare e precise indicazioni sull'entità dell'incendio e sul luogo in cui è ubicata la manifestazione.</a:t>
            </a:r>
          </a:p>
          <a:p>
            <a:pPr algn="just">
              <a:buClr>
                <a:schemeClr val="accent1"/>
              </a:buClr>
              <a:buSzPct val="120000"/>
            </a:pPr>
            <a:endParaRPr lang="it-IT" sz="2000" dirty="0" smtClean="0"/>
          </a:p>
          <a:p>
            <a:pPr algn="just">
              <a:buClr>
                <a:schemeClr val="accent1"/>
              </a:buClr>
              <a:buSzPct val="120000"/>
            </a:pPr>
            <a:r>
              <a:rPr lang="it-IT" sz="2000" dirty="0" smtClean="0"/>
              <a:t>Il </a:t>
            </a:r>
            <a:r>
              <a:rPr lang="it-IT" sz="2000" b="1" dirty="0" smtClean="0">
                <a:solidFill>
                  <a:srgbClr val="FFC000"/>
                </a:solidFill>
              </a:rPr>
              <a:t>caposquadra</a:t>
            </a:r>
            <a:r>
              <a:rPr lang="it-IT" sz="2000" dirty="0" smtClean="0"/>
              <a:t> coordinerà le procedure di evacuazione delle strutture secondo le procedure di seguito elencate.</a:t>
            </a:r>
          </a:p>
        </p:txBody>
      </p:sp>
    </p:spTree>
  </p:cSld>
  <p:clrMapOvr>
    <a:masterClrMapping/>
  </p:clrMapOvr>
  <p:transition spd="slow">
    <p:newsflash/>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NORME COMPORTAMENTALI IN CASO DI INCENDIO</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r>
              <a:rPr lang="it-IT" sz="2000" dirty="0" smtClean="0"/>
              <a:t>All’attivazione dell’allarme antincendio vocale, con l’eventuale ausilio di megafoni, la squadra di gestione delle emergenze provvederà a dare indicazione ai presenti per agevolare l’evacuazione delle strutture ed inviterà i presenti a mantenere la calma.</a:t>
            </a:r>
          </a:p>
          <a:p>
            <a:pPr algn="just">
              <a:buClr>
                <a:schemeClr val="accent1"/>
              </a:buClr>
              <a:buSzPct val="120000"/>
            </a:pPr>
            <a:endParaRPr lang="it-IT" sz="2000" dirty="0" smtClean="0"/>
          </a:p>
          <a:p>
            <a:pPr algn="just">
              <a:buClr>
                <a:schemeClr val="accent1"/>
              </a:buClr>
              <a:buSzPct val="120000"/>
            </a:pPr>
            <a:r>
              <a:rPr lang="it-IT" sz="2000" dirty="0" smtClean="0"/>
              <a:t>La squadra di gestione delle emergenze provvederà a verificare l’avvenuta uscita di tutti gli addetti.</a:t>
            </a:r>
          </a:p>
          <a:p>
            <a:pPr algn="just">
              <a:buClr>
                <a:schemeClr val="accent1"/>
              </a:buClr>
              <a:buSzPct val="120000"/>
            </a:pPr>
            <a:endParaRPr lang="it-IT" sz="2000" dirty="0" smtClean="0"/>
          </a:p>
          <a:p>
            <a:pPr algn="just">
              <a:buClr>
                <a:schemeClr val="accent1"/>
              </a:buClr>
              <a:buSzPct val="120000"/>
            </a:pPr>
            <a:r>
              <a:rPr lang="it-IT" sz="2000" dirty="0" smtClean="0"/>
              <a:t>Evacuate le strutture, la squadra di gestione delle emergenze, coordinata dal caposquadra, si premurerà, intervenendo con estintori portatili di contenere il più possibile le fiamme in attesa dell'arrivo dei Vigili del Fuoco.</a:t>
            </a:r>
          </a:p>
          <a:p>
            <a:pPr algn="just">
              <a:buClr>
                <a:schemeClr val="accent1"/>
              </a:buClr>
              <a:buSzPct val="120000"/>
            </a:pPr>
            <a:r>
              <a:rPr lang="it-IT" sz="2000" dirty="0" smtClean="0"/>
              <a:t>La stessa fornirà supporto all'azione dei Vigili del Fuoco qualora venga richiesto.</a:t>
            </a:r>
          </a:p>
          <a:p>
            <a:pPr algn="just">
              <a:buClr>
                <a:schemeClr val="accent1"/>
              </a:buClr>
              <a:buSzPct val="120000"/>
            </a:pPr>
            <a:endParaRPr lang="it-IT" sz="2000" dirty="0" smtClean="0"/>
          </a:p>
          <a:p>
            <a:pPr algn="just">
              <a:buClr>
                <a:schemeClr val="accent1"/>
              </a:buClr>
              <a:buSzPct val="120000"/>
            </a:pPr>
            <a:r>
              <a:rPr lang="it-IT" sz="2000" dirty="0" smtClean="0"/>
              <a:t>Ad incendio domato il caposquadra si premurerà di prelevare gli estintori usati per farli ricaricare, </a:t>
            </a:r>
            <a:r>
              <a:rPr lang="it-IT" sz="2000" b="1" dirty="0" smtClean="0">
                <a:solidFill>
                  <a:srgbClr val="FFC000"/>
                </a:solidFill>
              </a:rPr>
              <a:t>senza ricollocarli, anche provvisoriamente</a:t>
            </a:r>
            <a:r>
              <a:rPr lang="it-IT" sz="2000" dirty="0" smtClean="0"/>
              <a:t>, nella loro postazione.</a:t>
            </a:r>
          </a:p>
          <a:p>
            <a:pPr algn="just">
              <a:buClr>
                <a:schemeClr val="accent1"/>
              </a:buClr>
              <a:buSzPct val="120000"/>
            </a:pPr>
            <a:endParaRPr lang="it-IT" sz="2000" dirty="0" smtClean="0"/>
          </a:p>
        </p:txBody>
      </p:sp>
    </p:spTree>
  </p:cSld>
  <p:clrMapOvr>
    <a:masterClrMapping/>
  </p:clrMapOvr>
  <p:transition spd="slow">
    <p:newsflash/>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PROCEDURA PER L’EVACUAZIONE DELLE STRUTTURE</a:t>
            </a:r>
          </a:p>
        </p:txBody>
      </p:sp>
      <p:grpSp>
        <p:nvGrpSpPr>
          <p:cNvPr id="10" name="Gruppo 9"/>
          <p:cNvGrpSpPr/>
          <p:nvPr/>
        </p:nvGrpSpPr>
        <p:grpSpPr>
          <a:xfrm>
            <a:off x="3095836" y="1556792"/>
            <a:ext cx="3168000" cy="5184576"/>
            <a:chOff x="3095836" y="1340768"/>
            <a:chExt cx="3168000" cy="5184576"/>
          </a:xfrm>
        </p:grpSpPr>
        <p:sp>
          <p:nvSpPr>
            <p:cNvPr id="5" name="Rettangolo arrotondato 4"/>
            <p:cNvSpPr/>
            <p:nvPr/>
          </p:nvSpPr>
          <p:spPr>
            <a:xfrm>
              <a:off x="3095836" y="1340768"/>
              <a:ext cx="3168000" cy="720000"/>
            </a:xfrm>
            <a:prstGeom prst="roundRect">
              <a:avLst/>
            </a:prstGeom>
            <a:solidFill>
              <a:srgbClr val="FF0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it-IT" sz="1400" b="1" dirty="0" smtClean="0"/>
                <a:t>ATTIVAZIONE ALLARME VOCALE</a:t>
              </a:r>
              <a:endParaRPr lang="it-IT" sz="1400" b="1" dirty="0"/>
            </a:p>
          </p:txBody>
        </p:sp>
        <p:sp>
          <p:nvSpPr>
            <p:cNvPr id="6" name="Rettangolo arrotondato 5"/>
            <p:cNvSpPr/>
            <p:nvPr/>
          </p:nvSpPr>
          <p:spPr>
            <a:xfrm>
              <a:off x="3095836" y="2276952"/>
              <a:ext cx="3168000" cy="720000"/>
            </a:xfrm>
            <a:prstGeom prst="roundRect">
              <a:avLst/>
            </a:prstGeom>
            <a:solidFill>
              <a:srgbClr val="FF0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it-IT" sz="1400" b="1" dirty="0" smtClean="0"/>
                <a:t>PORTARE SOCCORSO ALLE PERSONE DIRETTAMENTE COINVOLTE NELL’INCENDIO</a:t>
              </a:r>
              <a:endParaRPr lang="it-IT" sz="1400" b="1" dirty="0"/>
            </a:p>
          </p:txBody>
        </p:sp>
        <p:sp>
          <p:nvSpPr>
            <p:cNvPr id="7" name="Rettangolo arrotondato 6"/>
            <p:cNvSpPr/>
            <p:nvPr/>
          </p:nvSpPr>
          <p:spPr>
            <a:xfrm>
              <a:off x="3095836" y="4149160"/>
              <a:ext cx="3168000" cy="720000"/>
            </a:xfrm>
            <a:prstGeom prst="roundRect">
              <a:avLst/>
            </a:prstGeom>
            <a:solidFill>
              <a:srgbClr val="FF0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it-IT" sz="1400" b="1" dirty="0" smtClean="0"/>
                <a:t>LA SQUADRA DI GESTIONE DELLE EMERGENZE VERIFICHERA’ L’AVVENUTA USCITA DI TUTTO IL PERSONALE</a:t>
              </a:r>
              <a:endParaRPr lang="it-IT" sz="1400" b="1" dirty="0"/>
            </a:p>
          </p:txBody>
        </p:sp>
        <p:sp>
          <p:nvSpPr>
            <p:cNvPr id="8" name="Rettangolo arrotondato 7"/>
            <p:cNvSpPr/>
            <p:nvPr/>
          </p:nvSpPr>
          <p:spPr>
            <a:xfrm>
              <a:off x="3095836" y="3213056"/>
              <a:ext cx="3168000" cy="720000"/>
            </a:xfrm>
            <a:prstGeom prst="roundRect">
              <a:avLst/>
            </a:prstGeom>
            <a:solidFill>
              <a:srgbClr val="FF0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it-IT" sz="1400" b="1" dirty="0" smtClean="0"/>
                <a:t>AIUTARE AD USCIRE DALLE STRUTTURE LE PERSONE DISABILI O CON DIFFICOLTA’ DI DEAMBULAZIONE</a:t>
              </a:r>
              <a:endParaRPr lang="it-IT" sz="1400" b="1" dirty="0"/>
            </a:p>
          </p:txBody>
        </p:sp>
        <p:sp>
          <p:nvSpPr>
            <p:cNvPr id="9" name="Rettangolo arrotondato 8"/>
            <p:cNvSpPr/>
            <p:nvPr/>
          </p:nvSpPr>
          <p:spPr>
            <a:xfrm>
              <a:off x="3095836" y="5085344"/>
              <a:ext cx="3168000" cy="1440000"/>
            </a:xfrm>
            <a:prstGeom prst="roundRect">
              <a:avLst/>
            </a:prstGeom>
            <a:solidFill>
              <a:srgbClr val="FF0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it-IT" sz="1400" b="1" dirty="0" smtClean="0">
                  <a:solidFill>
                    <a:srgbClr val="FFFF00"/>
                  </a:solidFill>
                </a:rPr>
                <a:t>SOLO SU INDICAZIONE DEL CAPOSQUADRA</a:t>
              </a:r>
              <a:endParaRPr lang="it-IT" sz="1400" dirty="0" smtClean="0">
                <a:solidFill>
                  <a:srgbClr val="FFFF00"/>
                </a:solidFill>
              </a:endParaRPr>
            </a:p>
            <a:p>
              <a:pPr algn="ctr"/>
              <a:r>
                <a:rPr lang="it-IT" sz="1400" b="1" dirty="0" smtClean="0"/>
                <a:t> </a:t>
              </a:r>
              <a:endParaRPr lang="it-IT" sz="1400" dirty="0" smtClean="0"/>
            </a:p>
            <a:p>
              <a:pPr algn="ctr"/>
              <a:r>
                <a:rPr lang="it-IT" sz="1400" b="1" dirty="0" smtClean="0"/>
                <a:t>TOGLIERE TENSIONE ALL’IMPIANTO ELETTRICO ATTRAVERSO I PULSANTI DI SGANCIO</a:t>
              </a:r>
              <a:endParaRPr lang="it-IT" sz="1400" dirty="0"/>
            </a:p>
          </p:txBody>
        </p:sp>
      </p:grpSp>
    </p:spTree>
  </p:cSld>
  <p:clrMapOvr>
    <a:masterClrMapping/>
  </p:clrMapOvr>
  <p:transition spd="slow">
    <p:newsflash/>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PRESCRIZIONI PARTICOLARI</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r>
              <a:rPr lang="it-IT" sz="2000" dirty="0" smtClean="0"/>
              <a:t>L’evacuazione delle strutture deve essere decisa </a:t>
            </a:r>
            <a:r>
              <a:rPr lang="it-IT" sz="2000" b="1" dirty="0" smtClean="0">
                <a:solidFill>
                  <a:srgbClr val="FFC000"/>
                </a:solidFill>
              </a:rPr>
              <a:t>esclusivamente</a:t>
            </a:r>
            <a:r>
              <a:rPr lang="it-IT" sz="2000" dirty="0" smtClean="0"/>
              <a:t> dal Caposquadra o suo delegato, poiché una volta ordinata devono essere attuate tutte le procedure di sfollamento in quanto si possono verificare effetti di panico diffuso fra i presenti.</a:t>
            </a:r>
          </a:p>
          <a:p>
            <a:pPr algn="just">
              <a:buClr>
                <a:schemeClr val="accent1"/>
              </a:buClr>
              <a:buSzPct val="120000"/>
            </a:pPr>
            <a:endParaRPr lang="it-IT" sz="2000" dirty="0" smtClean="0"/>
          </a:p>
          <a:p>
            <a:pPr algn="just">
              <a:buClr>
                <a:schemeClr val="accent1"/>
              </a:buClr>
              <a:buSzPct val="120000"/>
            </a:pPr>
            <a:r>
              <a:rPr lang="it-IT" sz="2000" dirty="0" smtClean="0"/>
              <a:t>Lo sgancio della linea di alimentazione elettrica generale deve essere decisa </a:t>
            </a:r>
            <a:r>
              <a:rPr lang="it-IT" sz="2000" b="1" dirty="0" smtClean="0">
                <a:solidFill>
                  <a:srgbClr val="FFC000"/>
                </a:solidFill>
              </a:rPr>
              <a:t>esclusivamente</a:t>
            </a:r>
            <a:r>
              <a:rPr lang="it-IT" sz="2000" dirty="0" smtClean="0"/>
              <a:t> dal Caposquadra o suo delegato, poiché non appena tolta tensione all’impianto l’illuminazione all’interno delle strutture sono compromesse le azioni di intervento e si possono generare effetti di panico fra i presenti.</a:t>
            </a:r>
          </a:p>
          <a:p>
            <a:pPr algn="just">
              <a:buClr>
                <a:schemeClr val="accent1"/>
              </a:buClr>
              <a:buSzPct val="120000"/>
            </a:pPr>
            <a:endParaRPr lang="it-IT" sz="2000" dirty="0" smtClean="0"/>
          </a:p>
          <a:p>
            <a:pPr algn="just">
              <a:buClr>
                <a:schemeClr val="accent1"/>
              </a:buClr>
              <a:buSzPct val="120000"/>
            </a:pPr>
            <a:r>
              <a:rPr lang="it-IT" sz="2000" dirty="0" smtClean="0"/>
              <a:t>Sarà poi cura dell’addetto all’impianto elettrico della squadra provvedere allo sgancio dell'energia elettrica.</a:t>
            </a:r>
          </a:p>
        </p:txBody>
      </p:sp>
    </p:spTree>
  </p:cSld>
  <p:clrMapOvr>
    <a:masterClrMapping/>
  </p:clrMapOvr>
  <p:transition spd="slow">
    <p:newsflash/>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COMUNICAZIONI AL PUBBLICO</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r>
              <a:rPr lang="it-IT" sz="2000" dirty="0" smtClean="0"/>
              <a:t>In caso di criticità l’addetto, su indicazione del caposquadra, comunicherà al pubblico le indicazioni ed i comportamenti da adottare finalizzati al superamento della criticità stessa.</a:t>
            </a:r>
          </a:p>
          <a:p>
            <a:pPr algn="just">
              <a:buClr>
                <a:schemeClr val="accent1"/>
              </a:buClr>
              <a:buSzPct val="120000"/>
            </a:pPr>
            <a:endParaRPr lang="it-IT" sz="2000" dirty="0" smtClean="0"/>
          </a:p>
          <a:p>
            <a:pPr algn="just">
              <a:buClr>
                <a:schemeClr val="accent1"/>
              </a:buClr>
              <a:buSzPct val="120000"/>
            </a:pPr>
            <a:r>
              <a:rPr lang="it-IT" sz="2000" dirty="0" smtClean="0"/>
              <a:t>In particolare, in caso di evacuazione delle strutture inviterà gli astanti a:</a:t>
            </a:r>
          </a:p>
          <a:p>
            <a:pPr algn="just">
              <a:buClr>
                <a:schemeClr val="accent1"/>
              </a:buClr>
              <a:buSzPct val="120000"/>
            </a:pPr>
            <a:endParaRPr lang="it-IT" sz="2000" dirty="0" smtClean="0"/>
          </a:p>
          <a:p>
            <a:pPr marL="179388" indent="-179388" algn="just">
              <a:buClr>
                <a:srgbClr val="FFC000"/>
              </a:buClr>
              <a:buSzPct val="120000"/>
              <a:buFont typeface="Arial" pitchFamily="34" charset="0"/>
              <a:buChar char="•"/>
            </a:pPr>
            <a:r>
              <a:rPr lang="it-IT" sz="2000" dirty="0" smtClean="0"/>
              <a:t>abbandonare ordinatamente le strutture, dirigendosi verso le uscite di emergenza più vicine, indicate da apposita segnaletica;</a:t>
            </a:r>
          </a:p>
          <a:p>
            <a:pPr marL="179388" indent="-179388" algn="just">
              <a:buClr>
                <a:srgbClr val="FFC000"/>
              </a:buClr>
              <a:buSzPct val="120000"/>
              <a:buFont typeface="Arial" pitchFamily="34" charset="0"/>
              <a:buChar char="•"/>
            </a:pPr>
            <a:r>
              <a:rPr lang="it-IT" sz="2000" dirty="0" smtClean="0"/>
              <a:t>non correre e percorrere ordinatamente le vie di esodo;</a:t>
            </a:r>
          </a:p>
          <a:p>
            <a:pPr marL="179388" indent="-179388" algn="just">
              <a:buClr>
                <a:srgbClr val="FFC000"/>
              </a:buClr>
              <a:buSzPct val="120000"/>
              <a:buFont typeface="Arial" pitchFamily="34" charset="0"/>
              <a:buChar char="•"/>
            </a:pPr>
            <a:r>
              <a:rPr lang="it-IT" sz="2000" dirty="0" smtClean="0"/>
              <a:t>una volta all’esterno delle strutture allontanarsi dalle stesse;</a:t>
            </a:r>
          </a:p>
          <a:p>
            <a:pPr marL="179388" indent="-179388" algn="just">
              <a:buClr>
                <a:srgbClr val="FFC000"/>
              </a:buClr>
              <a:buSzPct val="120000"/>
              <a:buFont typeface="Arial" pitchFamily="34" charset="0"/>
              <a:buChar char="•"/>
            </a:pPr>
            <a:r>
              <a:rPr lang="it-IT" sz="2000" dirty="0" smtClean="0"/>
              <a:t>non sostare nei pressi degli accessi ai mezzi di soccorso.</a:t>
            </a:r>
          </a:p>
        </p:txBody>
      </p:sp>
    </p:spTree>
  </p:cSld>
  <p:clrMapOvr>
    <a:masterClrMapping/>
  </p:clrMapOvr>
  <p:transition spd="slow">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EVOLUZIONE 2017</a:t>
            </a:r>
            <a:endParaRPr lang="it-IT" sz="2400" dirty="0">
              <a:solidFill>
                <a:srgbClr val="FFC000"/>
              </a:solidFill>
            </a:endParaRPr>
          </a:p>
        </p:txBody>
      </p:sp>
      <p:sp>
        <p:nvSpPr>
          <p:cNvPr id="16" name="Sottotitolo 2"/>
          <p:cNvSpPr>
            <a:spLocks noGrp="1"/>
          </p:cNvSpPr>
          <p:nvPr>
            <p:ph type="subTitle" idx="1"/>
          </p:nvPr>
        </p:nvSpPr>
        <p:spPr>
          <a:xfrm>
            <a:off x="321439" y="1340768"/>
            <a:ext cx="8501122" cy="5517232"/>
          </a:xfrm>
        </p:spPr>
        <p:txBody>
          <a:bodyPr>
            <a:noAutofit/>
          </a:bodyPr>
          <a:lstStyle/>
          <a:p>
            <a:pPr algn="just"/>
            <a:endParaRPr lang="it-IT" sz="1800" dirty="0" smtClean="0"/>
          </a:p>
          <a:p>
            <a:pPr algn="just"/>
            <a:endParaRPr lang="it-IT" sz="1800" dirty="0" smtClean="0"/>
          </a:p>
          <a:p>
            <a:pPr algn="just"/>
            <a:r>
              <a:rPr lang="it-IT" sz="1800" dirty="0" smtClean="0"/>
              <a:t>Data</a:t>
            </a:r>
            <a:r>
              <a:rPr lang="it-IT" sz="1800" dirty="0" smtClean="0"/>
              <a:t>:		</a:t>
            </a:r>
            <a:r>
              <a:rPr lang="it-IT" sz="1800" b="1" dirty="0" smtClean="0">
                <a:solidFill>
                  <a:srgbClr val="FF0000"/>
                </a:solidFill>
              </a:rPr>
              <a:t>3 GIUGNO 2017</a:t>
            </a:r>
          </a:p>
          <a:p>
            <a:pPr algn="just"/>
            <a:r>
              <a:rPr lang="it-IT" sz="1800" dirty="0" smtClean="0"/>
              <a:t>Evento:		Torino, Piazza San Carlo, Finale Champions League</a:t>
            </a:r>
          </a:p>
          <a:p>
            <a:pPr algn="just"/>
            <a:r>
              <a:rPr lang="it-IT" sz="1800" dirty="0" smtClean="0"/>
              <a:t>		Un’ondata di panico provocò la morte di una ragazza di 38 anni ed il 			ferimento di 1.526 persone</a:t>
            </a:r>
          </a:p>
          <a:p>
            <a:pPr algn="just"/>
            <a:endParaRPr lang="it-IT" sz="1800" dirty="0" smtClean="0"/>
          </a:p>
          <a:p>
            <a:pPr algn="just"/>
            <a:r>
              <a:rPr lang="it-IT" sz="1800" dirty="0" smtClean="0"/>
              <a:t>Data:		</a:t>
            </a:r>
            <a:r>
              <a:rPr lang="it-IT" sz="1800" b="1" dirty="0" smtClean="0">
                <a:solidFill>
                  <a:srgbClr val="FFC000"/>
                </a:solidFill>
              </a:rPr>
              <a:t>7 GIUGNO 2017	</a:t>
            </a:r>
          </a:p>
          <a:p>
            <a:pPr algn="just"/>
            <a:r>
              <a:rPr lang="it-IT" sz="1800" dirty="0" smtClean="0"/>
              <a:t>Mittente:		Capo della Polizia – </a:t>
            </a:r>
            <a:r>
              <a:rPr lang="it-IT" sz="1800" b="1" dirty="0" smtClean="0">
                <a:solidFill>
                  <a:srgbClr val="FFC000"/>
                </a:solidFill>
              </a:rPr>
              <a:t>GABRIELLI</a:t>
            </a:r>
          </a:p>
          <a:p>
            <a:pPr algn="just"/>
            <a:r>
              <a:rPr lang="it-IT" sz="1800" dirty="0" smtClean="0"/>
              <a:t>Destinatari:	Prefetti – Questori – Comandi Gen. – Direz. Centrali Forze dell’Ordine</a:t>
            </a:r>
          </a:p>
          <a:p>
            <a:pPr algn="just"/>
            <a:r>
              <a:rPr lang="it-IT" sz="1800" dirty="0" smtClean="0"/>
              <a:t>Obiettivo:	Introduzione delle misure di </a:t>
            </a:r>
            <a:r>
              <a:rPr lang="it-IT" sz="1800" b="1" dirty="0" smtClean="0">
                <a:solidFill>
                  <a:srgbClr val="FFC000"/>
                </a:solidFill>
              </a:rPr>
              <a:t>Safety</a:t>
            </a:r>
            <a:r>
              <a:rPr lang="it-IT" sz="1800" dirty="0" smtClean="0"/>
              <a:t> e </a:t>
            </a:r>
            <a:r>
              <a:rPr lang="it-IT" sz="1800" b="1" dirty="0" err="1" smtClean="0">
                <a:solidFill>
                  <a:srgbClr val="FFC000"/>
                </a:solidFill>
              </a:rPr>
              <a:t>Secutity</a:t>
            </a:r>
            <a:endParaRPr lang="it-IT" sz="1800" b="1" dirty="0" smtClean="0">
              <a:solidFill>
                <a:srgbClr val="FFC000"/>
              </a:solidFill>
            </a:endParaRPr>
          </a:p>
          <a:p>
            <a:pPr algn="just"/>
            <a:endParaRPr lang="it-IT" sz="1800" b="1" dirty="0" smtClean="0">
              <a:solidFill>
                <a:srgbClr val="FFC000"/>
              </a:solidFill>
            </a:endParaRPr>
          </a:p>
          <a:p>
            <a:pPr algn="just"/>
            <a:r>
              <a:rPr lang="it-IT" sz="1800" dirty="0" smtClean="0"/>
              <a:t>Data:		</a:t>
            </a:r>
            <a:r>
              <a:rPr lang="it-IT" sz="1800" b="1" dirty="0" smtClean="0">
                <a:solidFill>
                  <a:srgbClr val="FFC000"/>
                </a:solidFill>
              </a:rPr>
              <a:t>19 GIUGNO 2017	</a:t>
            </a:r>
          </a:p>
          <a:p>
            <a:pPr algn="just"/>
            <a:r>
              <a:rPr lang="it-IT" sz="1800" dirty="0" smtClean="0"/>
              <a:t>Mittente:		</a:t>
            </a:r>
            <a:r>
              <a:rPr lang="it-IT" sz="1800" dirty="0" err="1" smtClean="0"/>
              <a:t>Min.Int.</a:t>
            </a:r>
            <a:r>
              <a:rPr lang="it-IT" sz="1800" dirty="0" smtClean="0"/>
              <a:t> – </a:t>
            </a:r>
            <a:r>
              <a:rPr lang="it-IT" sz="1800" dirty="0" err="1" smtClean="0"/>
              <a:t>Dipart</a:t>
            </a:r>
            <a:r>
              <a:rPr lang="it-IT" sz="1800" dirty="0" smtClean="0"/>
              <a:t>. dei </a:t>
            </a:r>
            <a:r>
              <a:rPr lang="it-IT" sz="1800" dirty="0" err="1" smtClean="0"/>
              <a:t>VV.F.</a:t>
            </a:r>
            <a:r>
              <a:rPr lang="it-IT" sz="1800" dirty="0" smtClean="0"/>
              <a:t>, del soccorso pubblico e della difesa civile</a:t>
            </a:r>
            <a:endParaRPr lang="it-IT" sz="1800" b="1" dirty="0" smtClean="0">
              <a:solidFill>
                <a:srgbClr val="FFC000"/>
              </a:solidFill>
            </a:endParaRPr>
          </a:p>
          <a:p>
            <a:pPr algn="just"/>
            <a:r>
              <a:rPr lang="it-IT" sz="1800" dirty="0" smtClean="0"/>
              <a:t>Destinatari:	Prefetti – Comandanti Provinciali dei </a:t>
            </a:r>
            <a:r>
              <a:rPr lang="it-IT" sz="1800" dirty="0" err="1" smtClean="0"/>
              <a:t>VV.F</a:t>
            </a:r>
            <a:r>
              <a:rPr lang="it-IT" sz="1800" dirty="0" smtClean="0"/>
              <a:t>.</a:t>
            </a:r>
          </a:p>
          <a:p>
            <a:pPr algn="just"/>
            <a:r>
              <a:rPr lang="it-IT" sz="1800" dirty="0" smtClean="0"/>
              <a:t>Oggetto:		Manifestazioni pubbliche. Indicazioni di carattere tecnico in merito a 	</a:t>
            </a:r>
          </a:p>
          <a:p>
            <a:pPr algn="just"/>
            <a:r>
              <a:rPr lang="it-IT" sz="1800" dirty="0" smtClean="0"/>
              <a:t>		misure di </a:t>
            </a:r>
            <a:r>
              <a:rPr lang="it-IT" sz="1800" b="1" dirty="0" err="1" smtClean="0">
                <a:solidFill>
                  <a:srgbClr val="FFC000"/>
                </a:solidFill>
              </a:rPr>
              <a:t>Safety</a:t>
            </a:r>
            <a:r>
              <a:rPr lang="it-IT" sz="1800" dirty="0" smtClean="0"/>
              <a:t> e </a:t>
            </a:r>
            <a:r>
              <a:rPr lang="it-IT" sz="1800" b="1" dirty="0" err="1" smtClean="0">
                <a:solidFill>
                  <a:srgbClr val="FFC000"/>
                </a:solidFill>
              </a:rPr>
              <a:t>Secutity</a:t>
            </a:r>
            <a:endParaRPr lang="it-IT" sz="1800" b="1" dirty="0" smtClean="0">
              <a:solidFill>
                <a:srgbClr val="FFC000"/>
              </a:solidFill>
            </a:endParaRPr>
          </a:p>
          <a:p>
            <a:pPr algn="just"/>
            <a:endParaRPr lang="it-IT" sz="1800" dirty="0" smtClean="0"/>
          </a:p>
        </p:txBody>
      </p:sp>
    </p:spTree>
  </p:cSld>
  <p:clrMapOvr>
    <a:masterClrMapping/>
  </p:clrMapOvr>
  <p:transition spd="slow">
    <p:newsflash/>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PROCEDURE DI EVACUAZIONE DELLE PERSONE DISABILI</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r>
              <a:rPr lang="it-IT" sz="2000" dirty="0" smtClean="0"/>
              <a:t>Durante la normale attività l’addetto dovrà </a:t>
            </a:r>
            <a:r>
              <a:rPr lang="it-IT" sz="2000" b="1" dirty="0" smtClean="0">
                <a:solidFill>
                  <a:srgbClr val="FFC000"/>
                </a:solidFill>
              </a:rPr>
              <a:t>monitorare</a:t>
            </a:r>
            <a:r>
              <a:rPr lang="it-IT" sz="2000" dirty="0" smtClean="0"/>
              <a:t> la presenza di persone disabili all’interno delle strutture, al fine di garantire un puntuale intervento in caso di emergenza.</a:t>
            </a:r>
          </a:p>
          <a:p>
            <a:pPr algn="just">
              <a:buClr>
                <a:schemeClr val="accent1"/>
              </a:buClr>
              <a:buSzPct val="120000"/>
            </a:pPr>
            <a:endParaRPr lang="it-IT" sz="2000" dirty="0" smtClean="0"/>
          </a:p>
          <a:p>
            <a:pPr algn="just">
              <a:buClr>
                <a:schemeClr val="accent1"/>
              </a:buClr>
              <a:buSzPct val="120000"/>
            </a:pPr>
            <a:r>
              <a:rPr lang="it-IT" sz="2000" dirty="0" smtClean="0"/>
              <a:t>In ogni caso, in caso di evacuazione delle strutture, l’addetto dovrà </a:t>
            </a:r>
            <a:r>
              <a:rPr lang="it-IT" sz="2000" b="1" dirty="0" smtClean="0">
                <a:solidFill>
                  <a:srgbClr val="FFC000"/>
                </a:solidFill>
              </a:rPr>
              <a:t>verificare</a:t>
            </a:r>
            <a:r>
              <a:rPr lang="it-IT" sz="2000" dirty="0" smtClean="0"/>
              <a:t> la permanenza nei locali di persone con ridotte capacità motorie, sensoriali o cognitive ed intervenire, se nel caso, facendosi aiutare da altro personale della squadra di gestione delle emergenze o dell’organizzazione.</a:t>
            </a:r>
          </a:p>
        </p:txBody>
      </p:sp>
    </p:spTree>
  </p:cSld>
  <p:clrMapOvr>
    <a:masterClrMapping/>
  </p:clrMapOvr>
  <p:transition spd="slow">
    <p:newsflash/>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NORME COMPORTAMENTALI IN CASO DI TERREMOTO</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r>
              <a:rPr lang="it-IT" sz="2000" b="1" dirty="0" smtClean="0">
                <a:solidFill>
                  <a:srgbClr val="FFC000"/>
                </a:solidFill>
              </a:rPr>
              <a:t>DURANTE IL TERREMOTO</a:t>
            </a:r>
          </a:p>
          <a:p>
            <a:pPr algn="just">
              <a:buClr>
                <a:schemeClr val="accent1"/>
              </a:buClr>
              <a:buSzPct val="120000"/>
            </a:pPr>
            <a:endParaRPr lang="it-IT" sz="2000" dirty="0" smtClean="0"/>
          </a:p>
          <a:p>
            <a:pPr marL="179388" indent="-179388" algn="just">
              <a:buClr>
                <a:srgbClr val="FFC000"/>
              </a:buClr>
              <a:buSzPct val="120000"/>
              <a:buFont typeface="Arial" pitchFamily="34" charset="0"/>
              <a:buChar char="•"/>
            </a:pPr>
            <a:r>
              <a:rPr lang="it-IT" sz="2000" dirty="0" smtClean="0"/>
              <a:t>cercare di </a:t>
            </a:r>
            <a:r>
              <a:rPr lang="it-IT" sz="2000" b="1" dirty="0" smtClean="0">
                <a:solidFill>
                  <a:srgbClr val="FFC000"/>
                </a:solidFill>
              </a:rPr>
              <a:t>mantenere la calma </a:t>
            </a:r>
            <a:r>
              <a:rPr lang="it-IT" sz="2000" dirty="0" smtClean="0"/>
              <a:t>e non farsi prendere dal panico: rassicurare le persone che ne hanno bisogno;</a:t>
            </a:r>
          </a:p>
          <a:p>
            <a:pPr marL="179388" indent="-179388" algn="just">
              <a:buClr>
                <a:srgbClr val="FFC000"/>
              </a:buClr>
              <a:buSzPct val="120000"/>
              <a:buFont typeface="Arial" pitchFamily="34" charset="0"/>
              <a:buChar char="•"/>
            </a:pPr>
            <a:r>
              <a:rPr lang="it-IT" sz="2000" dirty="0" smtClean="0"/>
              <a:t>trattenere le persone nelle strutture fino alla fine della scossa, ponendoli, quando possibile in posizione riparata, ovvero inginocchiati sotto i tavoli o sotto gli architravi delle porte o vicino ai muri portanti, allontanandoli da finestre e porte con vetri che potrebbero infrangersi;</a:t>
            </a:r>
          </a:p>
          <a:p>
            <a:pPr marL="179388" indent="-179388" algn="just">
              <a:buClr>
                <a:srgbClr val="FFC000"/>
              </a:buClr>
              <a:buSzPct val="120000"/>
              <a:buFont typeface="Arial" pitchFamily="34" charset="0"/>
              <a:buChar char="•"/>
            </a:pPr>
            <a:r>
              <a:rPr lang="it-IT" sz="2000" dirty="0" smtClean="0"/>
              <a:t>tenere conto della eventualità del verificarsi di possibili scosse di assestamento.</a:t>
            </a:r>
          </a:p>
        </p:txBody>
      </p:sp>
    </p:spTree>
  </p:cSld>
  <p:clrMapOvr>
    <a:masterClrMapping/>
  </p:clrMapOvr>
  <p:transition spd="slow">
    <p:newsflash/>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NORME COMPORTAMENTALI IN CASO DI TERREMOTO</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r>
              <a:rPr lang="it-IT" sz="2000" b="1" dirty="0" smtClean="0">
                <a:solidFill>
                  <a:srgbClr val="FFC000"/>
                </a:solidFill>
              </a:rPr>
              <a:t>DOPO IL TERREMOTO</a:t>
            </a:r>
          </a:p>
          <a:p>
            <a:pPr algn="just">
              <a:buClr>
                <a:schemeClr val="accent1"/>
              </a:buClr>
              <a:buSzPct val="120000"/>
            </a:pPr>
            <a:endParaRPr lang="it-IT" sz="2000" dirty="0" smtClean="0"/>
          </a:p>
          <a:p>
            <a:pPr marL="179388" indent="-179388" algn="just">
              <a:buClr>
                <a:srgbClr val="FFC000"/>
              </a:buClr>
              <a:buSzPct val="120000"/>
              <a:buFont typeface="Arial" pitchFamily="34" charset="0"/>
              <a:buChar char="•"/>
            </a:pPr>
            <a:r>
              <a:rPr lang="it-IT" sz="2000" dirty="0" smtClean="0"/>
              <a:t>far defluire le persone verso i luoghi sicuri, come indicati nelle tavole grafiche allegate;</a:t>
            </a:r>
          </a:p>
          <a:p>
            <a:pPr marL="179388" indent="-179388" algn="just">
              <a:buClr>
                <a:srgbClr val="FFC000"/>
              </a:buClr>
              <a:buSzPct val="120000"/>
              <a:buFont typeface="Arial" pitchFamily="34" charset="0"/>
              <a:buChar char="•"/>
            </a:pPr>
            <a:r>
              <a:rPr lang="it-IT" sz="2000" dirty="0" smtClean="0"/>
              <a:t>non cercare di muovere le persone gravemente ferite, per non arrecare ulteriori danni;</a:t>
            </a:r>
          </a:p>
          <a:p>
            <a:pPr marL="179388" indent="-179388" algn="just">
              <a:buClr>
                <a:srgbClr val="FFC000"/>
              </a:buClr>
              <a:buSzPct val="120000"/>
              <a:buFont typeface="Arial" pitchFamily="34" charset="0"/>
              <a:buChar char="•"/>
            </a:pPr>
            <a:r>
              <a:rPr lang="it-IT" sz="2000" dirty="0" smtClean="0"/>
              <a:t>chiamare i soccorsi segnalando eventuali persone infortunate (</a:t>
            </a:r>
            <a:r>
              <a:rPr lang="it-IT" sz="2800" b="1" dirty="0" smtClean="0">
                <a:solidFill>
                  <a:srgbClr val="0070C0"/>
                </a:solidFill>
              </a:rPr>
              <a:t>118</a:t>
            </a:r>
            <a:r>
              <a:rPr lang="it-IT" sz="2000" dirty="0" smtClean="0"/>
              <a:t>);</a:t>
            </a:r>
          </a:p>
          <a:p>
            <a:pPr marL="179388" indent="-179388" algn="just">
              <a:buClr>
                <a:srgbClr val="FFC000"/>
              </a:buClr>
              <a:buSzPct val="120000"/>
              <a:buFont typeface="Arial" pitchFamily="34" charset="0"/>
              <a:buChar char="•"/>
            </a:pPr>
            <a:r>
              <a:rPr lang="it-IT" sz="2000" dirty="0" smtClean="0"/>
              <a:t>in strada, far allontanare le persone dagli edifici dove potrebbe esserci il pericolo di crollo anche di parte di essi (cornicioni, calcinacci, insegne, vetri, ecc.);</a:t>
            </a:r>
          </a:p>
          <a:p>
            <a:pPr marL="179388" indent="-179388" algn="just">
              <a:buClr>
                <a:srgbClr val="FFC000"/>
              </a:buClr>
              <a:buSzPct val="120000"/>
              <a:buFont typeface="Arial" pitchFamily="34" charset="0"/>
              <a:buChar char="•"/>
            </a:pPr>
            <a:r>
              <a:rPr lang="it-IT" sz="2000" dirty="0" smtClean="0"/>
              <a:t>mantenere la calma tra le persone e restare in attesa di comunicazione da parte delle squadre di soccorso (protezione civile, Vigili del Fuoco, ecc.);</a:t>
            </a:r>
          </a:p>
          <a:p>
            <a:pPr marL="179388" indent="-179388" algn="just">
              <a:buClr>
                <a:srgbClr val="FFC000"/>
              </a:buClr>
              <a:buSzPct val="120000"/>
              <a:buFont typeface="Arial" pitchFamily="34" charset="0"/>
              <a:buChar char="•"/>
            </a:pPr>
            <a:r>
              <a:rPr lang="it-IT" sz="2000" dirty="0" smtClean="0"/>
              <a:t>verificare che le persone non costituiscano impedimento per il transito e la circolazione dei mezzi di soccorso;</a:t>
            </a:r>
          </a:p>
          <a:p>
            <a:pPr marL="179388" indent="-179388" algn="just">
              <a:buClr>
                <a:srgbClr val="FFC000"/>
              </a:buClr>
              <a:buSzPct val="120000"/>
              <a:buFont typeface="Arial" pitchFamily="34" charset="0"/>
              <a:buChar char="•"/>
            </a:pPr>
            <a:r>
              <a:rPr lang="it-IT" sz="2000" dirty="0" smtClean="0"/>
              <a:t>sganciare le linee di alimentazione dell’energia elettrica e del gas metano (vedere indicazioni nelle tavole grafiche allegate).</a:t>
            </a:r>
          </a:p>
        </p:txBody>
      </p:sp>
    </p:spTree>
  </p:cSld>
  <p:clrMapOvr>
    <a:masterClrMapping/>
  </p:clrMapOvr>
  <p:transition spd="slow">
    <p:newsflash/>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NORME COMPORTAMENTALI IN CASO DI ALLUVIONE</a:t>
            </a:r>
          </a:p>
        </p:txBody>
      </p:sp>
      <p:sp>
        <p:nvSpPr>
          <p:cNvPr id="16" name="Sottotitolo 2"/>
          <p:cNvSpPr>
            <a:spLocks noGrp="1"/>
          </p:cNvSpPr>
          <p:nvPr>
            <p:ph type="subTitle" idx="1"/>
          </p:nvPr>
        </p:nvSpPr>
        <p:spPr>
          <a:xfrm>
            <a:off x="321439" y="1340768"/>
            <a:ext cx="8501122" cy="5517232"/>
          </a:xfrm>
        </p:spPr>
        <p:txBody>
          <a:bodyPr>
            <a:noAutofit/>
          </a:bodyPr>
          <a:lstStyle/>
          <a:p>
            <a:pPr marL="179388" indent="-179388" algn="just">
              <a:buClr>
                <a:srgbClr val="FFC000"/>
              </a:buClr>
              <a:buSzPct val="120000"/>
              <a:buFont typeface="Arial" pitchFamily="34" charset="0"/>
              <a:buChar char="•"/>
            </a:pPr>
            <a:endParaRPr lang="it-IT" sz="2000" dirty="0" smtClean="0"/>
          </a:p>
          <a:p>
            <a:pPr marL="179388" indent="-179388" algn="just">
              <a:buClr>
                <a:srgbClr val="FFC000"/>
              </a:buClr>
              <a:buSzPct val="120000"/>
              <a:buFont typeface="Arial" pitchFamily="34" charset="0"/>
              <a:buChar char="•"/>
            </a:pPr>
            <a:endParaRPr lang="it-IT" sz="2000" dirty="0" smtClean="0"/>
          </a:p>
          <a:p>
            <a:pPr marL="179388" indent="-179388" algn="just">
              <a:buClr>
                <a:srgbClr val="FFC000"/>
              </a:buClr>
              <a:buSzPct val="120000"/>
              <a:buFont typeface="Arial" pitchFamily="34" charset="0"/>
              <a:buChar char="•"/>
            </a:pPr>
            <a:endParaRPr lang="it-IT" sz="2000" dirty="0" smtClean="0"/>
          </a:p>
          <a:p>
            <a:pPr marL="179388" indent="-179388" algn="just">
              <a:buClr>
                <a:srgbClr val="FFC000"/>
              </a:buClr>
              <a:buSzPct val="120000"/>
              <a:buFont typeface="Arial" pitchFamily="34" charset="0"/>
              <a:buChar char="•"/>
            </a:pPr>
            <a:endParaRPr lang="it-IT" sz="2000" dirty="0" smtClean="0"/>
          </a:p>
          <a:p>
            <a:pPr marL="179388" indent="-179388" algn="just">
              <a:buClr>
                <a:srgbClr val="FFC000"/>
              </a:buClr>
              <a:buSzPct val="120000"/>
              <a:buFont typeface="Arial" pitchFamily="34" charset="0"/>
              <a:buChar char="•"/>
            </a:pPr>
            <a:r>
              <a:rPr lang="it-IT" sz="2000" dirty="0" smtClean="0"/>
              <a:t>sarà cura del caposquadra valutare la pericolosità dell’evento e le conseguenti azioni da intraprendere; in particolare quando si dovessero formare delle zone nell’area della manifestazione, con una quantità di </a:t>
            </a:r>
            <a:r>
              <a:rPr lang="it-IT" sz="2000" b="1" dirty="0" smtClean="0">
                <a:solidFill>
                  <a:srgbClr val="FFC000"/>
                </a:solidFill>
              </a:rPr>
              <a:t>acqua al suolo superiore a 5 cm</a:t>
            </a:r>
            <a:r>
              <a:rPr lang="it-IT" sz="2000" dirty="0" smtClean="0"/>
              <a:t>, lo stesso provvederà, come indicato in seguito, alla messa in sicurezza delle persone;</a:t>
            </a:r>
          </a:p>
          <a:p>
            <a:pPr marL="179388" indent="-179388" algn="just">
              <a:buClr>
                <a:srgbClr val="FFC000"/>
              </a:buClr>
              <a:buSzPct val="120000"/>
              <a:buFont typeface="Arial" pitchFamily="34" charset="0"/>
              <a:buChar char="•"/>
            </a:pPr>
            <a:r>
              <a:rPr lang="it-IT" sz="2000" dirty="0" smtClean="0"/>
              <a:t>far defluire le persone delle strutture temporanee;</a:t>
            </a:r>
          </a:p>
          <a:p>
            <a:pPr marL="179388" indent="-179388" algn="just">
              <a:buClr>
                <a:srgbClr val="FFC000"/>
              </a:buClr>
              <a:buSzPct val="120000"/>
              <a:buFont typeface="Arial" pitchFamily="34" charset="0"/>
              <a:buChar char="•"/>
            </a:pPr>
            <a:r>
              <a:rPr lang="it-IT" sz="2000" dirty="0" smtClean="0"/>
              <a:t>utilizzare le strutture fisse come riparo in via prioritaria per le persone che hanno problemi di deambulazione;</a:t>
            </a:r>
          </a:p>
          <a:p>
            <a:pPr marL="179388" indent="-179388" algn="just">
              <a:buClr>
                <a:srgbClr val="FFC000"/>
              </a:buClr>
              <a:buSzPct val="120000"/>
              <a:buFont typeface="Arial" pitchFamily="34" charset="0"/>
              <a:buChar char="•"/>
            </a:pPr>
            <a:r>
              <a:rPr lang="it-IT" sz="2000" dirty="0" smtClean="0"/>
              <a:t>avvisare </a:t>
            </a:r>
            <a:r>
              <a:rPr lang="it-IT" sz="2000" b="1" dirty="0" smtClean="0">
                <a:solidFill>
                  <a:srgbClr val="FFC000"/>
                </a:solidFill>
              </a:rPr>
              <a:t>I VIGILI DEL FUOCO</a:t>
            </a:r>
            <a:r>
              <a:rPr lang="it-IT" sz="2000" dirty="0" smtClean="0"/>
              <a:t> (</a:t>
            </a:r>
            <a:r>
              <a:rPr lang="it-IT" sz="2800" b="1" dirty="0" smtClean="0">
                <a:solidFill>
                  <a:srgbClr val="FF0000"/>
                </a:solidFill>
              </a:rPr>
              <a:t>115</a:t>
            </a:r>
            <a:r>
              <a:rPr lang="it-IT" sz="2000" dirty="0" smtClean="0"/>
              <a:t>);</a:t>
            </a:r>
          </a:p>
          <a:p>
            <a:pPr marL="179388" indent="-179388" algn="just">
              <a:buClr>
                <a:srgbClr val="FFC000"/>
              </a:buClr>
              <a:buSzPct val="120000"/>
              <a:buFont typeface="Arial" pitchFamily="34" charset="0"/>
              <a:buChar char="•"/>
            </a:pPr>
            <a:r>
              <a:rPr lang="it-IT" sz="2000" dirty="0" smtClean="0"/>
              <a:t>sganciare le linee di alimentazione dell’energia elettrica e del gas metano (vedere indicazioni nelle tavole grafiche allegate).</a:t>
            </a:r>
          </a:p>
        </p:txBody>
      </p:sp>
    </p:spTree>
  </p:cSld>
  <p:clrMapOvr>
    <a:masterClrMapping/>
  </p:clrMapOvr>
  <p:transition spd="slow">
    <p:newsflash/>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NORME COMPORTAMENTALI IN CASO DI</a:t>
            </a:r>
            <a:br>
              <a:rPr lang="it-IT" sz="2400" dirty="0" smtClean="0">
                <a:solidFill>
                  <a:srgbClr val="FFC000"/>
                </a:solidFill>
              </a:rPr>
            </a:br>
            <a:r>
              <a:rPr lang="it-IT" sz="2400" dirty="0" smtClean="0">
                <a:solidFill>
                  <a:srgbClr val="FFC000"/>
                </a:solidFill>
              </a:rPr>
              <a:t>TROMBA D’ARIA</a:t>
            </a:r>
          </a:p>
        </p:txBody>
      </p:sp>
      <p:sp>
        <p:nvSpPr>
          <p:cNvPr id="16" name="Sottotitolo 2"/>
          <p:cNvSpPr>
            <a:spLocks noGrp="1"/>
          </p:cNvSpPr>
          <p:nvPr>
            <p:ph type="subTitle" idx="1"/>
          </p:nvPr>
        </p:nvSpPr>
        <p:spPr>
          <a:xfrm>
            <a:off x="321439" y="1340768"/>
            <a:ext cx="8501122" cy="5517232"/>
          </a:xfrm>
        </p:spPr>
        <p:txBody>
          <a:bodyPr>
            <a:noAutofit/>
          </a:bodyPr>
          <a:lstStyle/>
          <a:p>
            <a:pPr marL="179388" indent="-179388" algn="just">
              <a:buClr>
                <a:srgbClr val="FFC000"/>
              </a:buClr>
              <a:buSzPct val="120000"/>
              <a:buFont typeface="Arial" pitchFamily="34" charset="0"/>
              <a:buChar char="•"/>
            </a:pPr>
            <a:r>
              <a:rPr lang="it-IT" sz="2000" dirty="0" smtClean="0"/>
              <a:t>sarà cura del caposquadra valutare la pericolosità dell’evento e le conseguenti azioni da intraprendere; in particolare stimerà la velocità del vento basandosi sulla scala di Beaufort di seguito riportata:</a:t>
            </a:r>
          </a:p>
        </p:txBody>
      </p:sp>
      <p:pic>
        <p:nvPicPr>
          <p:cNvPr id="1026" name="Picture 2" descr="ScaladiBeaufort"/>
          <p:cNvPicPr>
            <a:picLocks noChangeAspect="1" noChangeArrowheads="1"/>
          </p:cNvPicPr>
          <p:nvPr/>
        </p:nvPicPr>
        <p:blipFill>
          <a:blip r:embed="rId3" cstate="print"/>
          <a:srcRect/>
          <a:stretch>
            <a:fillRect/>
          </a:stretch>
        </p:blipFill>
        <p:spPr bwMode="auto">
          <a:xfrm>
            <a:off x="2472210" y="2421368"/>
            <a:ext cx="4199580" cy="4320000"/>
          </a:xfrm>
          <a:prstGeom prst="rect">
            <a:avLst/>
          </a:prstGeom>
          <a:noFill/>
          <a:ln w="9525">
            <a:noFill/>
            <a:miter lim="800000"/>
            <a:headEnd/>
            <a:tailEnd/>
          </a:ln>
        </p:spPr>
      </p:pic>
    </p:spTree>
  </p:cSld>
  <p:clrMapOvr>
    <a:masterClrMapping/>
  </p:clrMapOvr>
  <p:transition spd="slow">
    <p:newsflash/>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NORME COMPORTAMENTALI IN CASO DI</a:t>
            </a:r>
            <a:br>
              <a:rPr lang="it-IT" sz="2400" dirty="0" smtClean="0">
                <a:solidFill>
                  <a:srgbClr val="FFC000"/>
                </a:solidFill>
              </a:rPr>
            </a:br>
            <a:r>
              <a:rPr lang="it-IT" sz="2400" dirty="0" smtClean="0">
                <a:solidFill>
                  <a:srgbClr val="FFC000"/>
                </a:solidFill>
              </a:rPr>
              <a:t>TROMBA D’ARIA</a:t>
            </a:r>
          </a:p>
        </p:txBody>
      </p:sp>
      <p:sp>
        <p:nvSpPr>
          <p:cNvPr id="16" name="Sottotitolo 2"/>
          <p:cNvSpPr>
            <a:spLocks noGrp="1"/>
          </p:cNvSpPr>
          <p:nvPr>
            <p:ph type="subTitle" idx="1"/>
          </p:nvPr>
        </p:nvSpPr>
        <p:spPr>
          <a:xfrm>
            <a:off x="321439" y="1340768"/>
            <a:ext cx="8501122" cy="5517232"/>
          </a:xfrm>
        </p:spPr>
        <p:txBody>
          <a:bodyPr>
            <a:noAutofit/>
          </a:bodyPr>
          <a:lstStyle/>
          <a:p>
            <a:pPr marL="179388" indent="-179388" algn="just">
              <a:buClr>
                <a:srgbClr val="FFC000"/>
              </a:buClr>
              <a:buSzPct val="120000"/>
            </a:pPr>
            <a:endParaRPr lang="it-IT" sz="2000" dirty="0" smtClean="0"/>
          </a:p>
          <a:p>
            <a:pPr marL="179388" indent="-179388" algn="just">
              <a:buClr>
                <a:srgbClr val="FFC000"/>
              </a:buClr>
              <a:buSzPct val="120000"/>
            </a:pPr>
            <a:endParaRPr lang="it-IT" sz="2000" dirty="0" smtClean="0"/>
          </a:p>
          <a:p>
            <a:pPr marL="179388" indent="-179388" algn="just">
              <a:buClr>
                <a:srgbClr val="FFC000"/>
              </a:buClr>
              <a:buSzPct val="120000"/>
            </a:pPr>
            <a:endParaRPr lang="it-IT" sz="2000" dirty="0" smtClean="0"/>
          </a:p>
          <a:p>
            <a:pPr marL="179388" indent="-179388" algn="just">
              <a:buClr>
                <a:srgbClr val="FFC000"/>
              </a:buClr>
              <a:buSzPct val="120000"/>
            </a:pPr>
            <a:endParaRPr lang="it-IT" sz="2000" dirty="0" smtClean="0"/>
          </a:p>
          <a:p>
            <a:pPr marL="179388" indent="-179388" algn="just">
              <a:buClr>
                <a:srgbClr val="FFC000"/>
              </a:buClr>
              <a:buSzPct val="120000"/>
            </a:pPr>
            <a:endParaRPr lang="it-IT" sz="2000" dirty="0" smtClean="0"/>
          </a:p>
          <a:p>
            <a:pPr marL="179388" indent="-179388" algn="just">
              <a:buClr>
                <a:srgbClr val="FFC000"/>
              </a:buClr>
              <a:buSzPct val="120000"/>
            </a:pPr>
            <a:endParaRPr lang="it-IT" sz="2000" dirty="0" smtClean="0"/>
          </a:p>
          <a:p>
            <a:pPr marL="179388" indent="-179388" algn="just">
              <a:buClr>
                <a:srgbClr val="FFC000"/>
              </a:buClr>
              <a:buSzPct val="120000"/>
            </a:pPr>
            <a:r>
              <a:rPr lang="it-IT" sz="2000" dirty="0" smtClean="0"/>
              <a:t>Nel caso stimi la velocità del vento superiore a </a:t>
            </a:r>
            <a:r>
              <a:rPr lang="it-IT" sz="2000" b="1" dirty="0" smtClean="0">
                <a:solidFill>
                  <a:srgbClr val="FFC000"/>
                </a:solidFill>
              </a:rPr>
              <a:t>50 Km/h</a:t>
            </a:r>
            <a:r>
              <a:rPr lang="it-IT" sz="2000" dirty="0" smtClean="0"/>
              <a:t> provvederà a:</a:t>
            </a:r>
          </a:p>
          <a:p>
            <a:pPr marL="179388" indent="-179388" algn="just">
              <a:buClr>
                <a:srgbClr val="FFC000"/>
              </a:buClr>
              <a:buSzPct val="120000"/>
            </a:pPr>
            <a:endParaRPr lang="it-IT" sz="2000" dirty="0" smtClean="0"/>
          </a:p>
          <a:p>
            <a:pPr marL="179388" indent="-179388" algn="just">
              <a:buClr>
                <a:srgbClr val="FFC000"/>
              </a:buClr>
              <a:buSzPct val="120000"/>
              <a:buFont typeface="Arial" pitchFamily="34" charset="0"/>
              <a:buChar char="•"/>
            </a:pPr>
            <a:r>
              <a:rPr lang="it-IT" sz="2000" dirty="0" smtClean="0"/>
              <a:t>far defluire le persone delle strutture temporanee;</a:t>
            </a:r>
          </a:p>
          <a:p>
            <a:pPr marL="179388" indent="-179388" algn="just">
              <a:buClr>
                <a:srgbClr val="FFC000"/>
              </a:buClr>
              <a:buSzPct val="120000"/>
              <a:buFont typeface="Arial" pitchFamily="34" charset="0"/>
              <a:buChar char="•"/>
            </a:pPr>
            <a:r>
              <a:rPr lang="it-IT" sz="2000" dirty="0" smtClean="0"/>
              <a:t>far chiudere i teli dei tendoni;</a:t>
            </a:r>
          </a:p>
          <a:p>
            <a:pPr marL="179388" indent="-179388" algn="just">
              <a:buClr>
                <a:srgbClr val="FFC000"/>
              </a:buClr>
              <a:buSzPct val="120000"/>
              <a:buFont typeface="Arial" pitchFamily="34" charset="0"/>
              <a:buChar char="•"/>
            </a:pPr>
            <a:r>
              <a:rPr lang="it-IT" sz="2000" dirty="0" smtClean="0"/>
              <a:t>far utilizzare le strutture fisse come riparo in via prioritaria per le persone che hanno problemi di deambulazione;</a:t>
            </a:r>
          </a:p>
          <a:p>
            <a:pPr marL="179388" indent="-179388" algn="just">
              <a:buClr>
                <a:srgbClr val="FFC000"/>
              </a:buClr>
              <a:buSzPct val="120000"/>
              <a:buFont typeface="Arial" pitchFamily="34" charset="0"/>
              <a:buChar char="•"/>
            </a:pPr>
            <a:r>
              <a:rPr lang="it-IT" sz="2000" dirty="0" smtClean="0"/>
              <a:t>avvisare </a:t>
            </a:r>
            <a:r>
              <a:rPr lang="it-IT" sz="2000" b="1" dirty="0" smtClean="0">
                <a:solidFill>
                  <a:srgbClr val="FFC000"/>
                </a:solidFill>
              </a:rPr>
              <a:t>I VIGILI DEL FUOCO </a:t>
            </a:r>
            <a:r>
              <a:rPr lang="it-IT" sz="2000" dirty="0" smtClean="0"/>
              <a:t>(</a:t>
            </a:r>
            <a:r>
              <a:rPr lang="it-IT" sz="2800" b="1" dirty="0" smtClean="0">
                <a:solidFill>
                  <a:srgbClr val="FF0000"/>
                </a:solidFill>
              </a:rPr>
              <a:t>115</a:t>
            </a:r>
            <a:r>
              <a:rPr lang="it-IT" sz="2000" dirty="0" smtClean="0"/>
              <a:t>);</a:t>
            </a:r>
          </a:p>
          <a:p>
            <a:pPr marL="179388" indent="-179388" algn="just">
              <a:buClr>
                <a:srgbClr val="FFC000"/>
              </a:buClr>
              <a:buSzPct val="120000"/>
              <a:buFont typeface="Arial" pitchFamily="34" charset="0"/>
              <a:buChar char="•"/>
            </a:pPr>
            <a:r>
              <a:rPr lang="it-IT" sz="2000" dirty="0" smtClean="0"/>
              <a:t>far sganciare le linee di alimentazione dell’energia elettrica e del gas metano (vedere indicazioni nelle tavole grafiche allegate).</a:t>
            </a:r>
          </a:p>
        </p:txBody>
      </p:sp>
    </p:spTree>
  </p:cSld>
  <p:clrMapOvr>
    <a:masterClrMapping/>
  </p:clrMapOvr>
  <p:transition spd="slow">
    <p:newsflash/>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MINACCE DA PARTE DI VANDALI</a:t>
            </a:r>
            <a:br>
              <a:rPr lang="it-IT" sz="2400" dirty="0" smtClean="0">
                <a:solidFill>
                  <a:srgbClr val="FFC000"/>
                </a:solidFill>
              </a:rPr>
            </a:br>
            <a:r>
              <a:rPr lang="it-IT" sz="2400" dirty="0" smtClean="0">
                <a:solidFill>
                  <a:srgbClr val="FFC000"/>
                </a:solidFill>
              </a:rPr>
              <a:t>NEI CONFRONTI DELLE COSE O DELLE PERSONE</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rgbClr val="FFC000"/>
              </a:buClr>
              <a:buSzPct val="120000"/>
            </a:pPr>
            <a:endParaRPr lang="it-IT" sz="2000" dirty="0" smtClean="0"/>
          </a:p>
          <a:p>
            <a:pPr algn="just">
              <a:buClr>
                <a:srgbClr val="FFC000"/>
              </a:buClr>
              <a:buSzPct val="120000"/>
            </a:pPr>
            <a:endParaRPr lang="it-IT" sz="2000" dirty="0" smtClean="0"/>
          </a:p>
          <a:p>
            <a:pPr algn="just">
              <a:buClr>
                <a:srgbClr val="FFC000"/>
              </a:buClr>
              <a:buSzPct val="120000"/>
            </a:pPr>
            <a:r>
              <a:rPr lang="it-IT" sz="2000" dirty="0" smtClean="0"/>
              <a:t>In questo caso, a seconda della pericolosità delle minacce, è necessario attuare uno sfollamento parziale o totale della sede, con la massima attenzione all’ordine ed alla calma, in modo da allontanare il pubblico ed il personale dal pericolo.</a:t>
            </a:r>
          </a:p>
          <a:p>
            <a:pPr algn="just">
              <a:buClr>
                <a:srgbClr val="FFC000"/>
              </a:buClr>
              <a:buSzPct val="120000"/>
            </a:pPr>
            <a:endParaRPr lang="it-IT" sz="2000" dirty="0" smtClean="0"/>
          </a:p>
          <a:p>
            <a:pPr algn="just">
              <a:buClr>
                <a:srgbClr val="FFC000"/>
              </a:buClr>
              <a:buSzPct val="120000"/>
            </a:pPr>
            <a:r>
              <a:rPr lang="it-IT" sz="2000" dirty="0" smtClean="0"/>
              <a:t>E’ inoltre necessario attenersi ai comportamenti seguenti:</a:t>
            </a:r>
          </a:p>
          <a:p>
            <a:pPr marL="179388" indent="-179388" algn="just">
              <a:buClr>
                <a:srgbClr val="FFC000"/>
              </a:buClr>
              <a:buSzPct val="120000"/>
              <a:buFont typeface="Arial" pitchFamily="34" charset="0"/>
              <a:buChar char="•"/>
            </a:pPr>
            <a:r>
              <a:rPr lang="it-IT" sz="2000" dirty="0" smtClean="0"/>
              <a:t>Mantenere un </a:t>
            </a:r>
            <a:r>
              <a:rPr lang="it-IT" sz="2000" b="1" dirty="0" smtClean="0">
                <a:solidFill>
                  <a:srgbClr val="FFC000"/>
                </a:solidFill>
              </a:rPr>
              <a:t>atteggiamento calmo</a:t>
            </a:r>
            <a:r>
              <a:rPr lang="it-IT" sz="2000" dirty="0" smtClean="0"/>
              <a:t> onde evitare di innervosire il vandalo e gli altri presenti.</a:t>
            </a:r>
          </a:p>
          <a:p>
            <a:pPr marL="179388" indent="-179388" algn="just">
              <a:buClr>
                <a:srgbClr val="FFC000"/>
              </a:buClr>
              <a:buSzPct val="120000"/>
              <a:buFont typeface="Arial" pitchFamily="34" charset="0"/>
              <a:buChar char="•"/>
            </a:pPr>
            <a:r>
              <a:rPr lang="it-IT" sz="2000" dirty="0" smtClean="0"/>
              <a:t>Informare immediatamente, ma senza atteggiamenti allarmati ed in condizioni di sicurezza, il responsabile dell’emergenza e richiedere l’intervento delle forze dell’ordine (Polizia </a:t>
            </a:r>
            <a:r>
              <a:rPr lang="it-IT" sz="2800" b="1" dirty="0" smtClean="0">
                <a:solidFill>
                  <a:srgbClr val="FF0000"/>
                </a:solidFill>
              </a:rPr>
              <a:t>113</a:t>
            </a:r>
            <a:r>
              <a:rPr lang="it-IT" sz="2000" dirty="0" smtClean="0"/>
              <a:t> – Carabinieri </a:t>
            </a:r>
            <a:r>
              <a:rPr lang="it-IT" sz="2800" b="1" dirty="0" smtClean="0">
                <a:solidFill>
                  <a:srgbClr val="FF0000"/>
                </a:solidFill>
              </a:rPr>
              <a:t>112</a:t>
            </a:r>
            <a:r>
              <a:rPr lang="it-IT" sz="2000" dirty="0" smtClean="0"/>
              <a:t>).</a:t>
            </a:r>
          </a:p>
          <a:p>
            <a:pPr marL="179388" indent="-179388" algn="just">
              <a:buClr>
                <a:srgbClr val="FFC000"/>
              </a:buClr>
              <a:buSzPct val="120000"/>
              <a:buFont typeface="Arial" pitchFamily="34" charset="0"/>
              <a:buChar char="•"/>
            </a:pPr>
            <a:r>
              <a:rPr lang="it-IT" sz="2000" b="1" dirty="0" smtClean="0">
                <a:solidFill>
                  <a:srgbClr val="FFC000"/>
                </a:solidFill>
              </a:rPr>
              <a:t>Non avvicinarsi</a:t>
            </a:r>
            <a:r>
              <a:rPr lang="it-IT" sz="2000" dirty="0" smtClean="0"/>
              <a:t> troppo all’aggressore dato che potrebbe essere in possesso di armi o utilizzare come arma impropria oggetti presenti nell’ambiente.</a:t>
            </a:r>
          </a:p>
        </p:txBody>
      </p:sp>
    </p:spTree>
  </p:cSld>
  <p:clrMapOvr>
    <a:masterClrMapping/>
  </p:clrMapOvr>
  <p:transition spd="slow">
    <p:newsflash/>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MINACCE DA PARTE DI VANDALI</a:t>
            </a:r>
            <a:br>
              <a:rPr lang="it-IT" sz="2400" dirty="0" smtClean="0">
                <a:solidFill>
                  <a:srgbClr val="FFC000"/>
                </a:solidFill>
              </a:rPr>
            </a:br>
            <a:r>
              <a:rPr lang="it-IT" sz="2400" dirty="0" smtClean="0">
                <a:solidFill>
                  <a:srgbClr val="FFC000"/>
                </a:solidFill>
              </a:rPr>
              <a:t>NEI CONFRONTI DELLE COSE O DELLE PERSONE</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rgbClr val="FFC000"/>
              </a:buClr>
              <a:buSzPct val="120000"/>
            </a:pPr>
            <a:endParaRPr lang="it-IT" sz="2000" dirty="0" smtClean="0"/>
          </a:p>
          <a:p>
            <a:pPr algn="just">
              <a:buClr>
                <a:srgbClr val="FFC000"/>
              </a:buClr>
              <a:buSzPct val="120000"/>
            </a:pPr>
            <a:endParaRPr lang="it-IT" sz="2000" dirty="0" smtClean="0"/>
          </a:p>
          <a:p>
            <a:pPr algn="just">
              <a:buClr>
                <a:srgbClr val="FFC000"/>
              </a:buClr>
              <a:buSzPct val="120000"/>
            </a:pPr>
            <a:endParaRPr lang="it-IT" sz="2000" dirty="0" smtClean="0"/>
          </a:p>
          <a:p>
            <a:pPr algn="just">
              <a:buClr>
                <a:srgbClr val="FFC000"/>
              </a:buClr>
              <a:buSzPct val="120000"/>
            </a:pPr>
            <a:endParaRPr lang="it-IT" sz="2000" dirty="0" smtClean="0"/>
          </a:p>
          <a:p>
            <a:pPr algn="just">
              <a:buClr>
                <a:srgbClr val="FFC000"/>
              </a:buClr>
              <a:buSzPct val="120000"/>
            </a:pPr>
            <a:endParaRPr lang="it-IT" sz="2000" dirty="0" smtClean="0"/>
          </a:p>
          <a:p>
            <a:pPr algn="just">
              <a:buClr>
                <a:srgbClr val="FFC000"/>
              </a:buClr>
              <a:buSzPct val="120000"/>
            </a:pPr>
            <a:endParaRPr lang="it-IT" sz="2000" dirty="0" smtClean="0"/>
          </a:p>
          <a:p>
            <a:pPr algn="just">
              <a:buClr>
                <a:srgbClr val="FFC000"/>
              </a:buClr>
              <a:buSzPct val="120000"/>
            </a:pPr>
            <a:endParaRPr lang="it-IT" sz="2000" dirty="0" smtClean="0"/>
          </a:p>
          <a:p>
            <a:pPr algn="just">
              <a:buClr>
                <a:srgbClr val="FFC000"/>
              </a:buClr>
              <a:buSzPct val="120000"/>
            </a:pPr>
            <a:endParaRPr lang="it-IT" sz="2000" dirty="0" smtClean="0"/>
          </a:p>
          <a:p>
            <a:pPr algn="just">
              <a:buClr>
                <a:srgbClr val="FFC000"/>
              </a:buClr>
              <a:buSzPct val="120000"/>
            </a:pPr>
            <a:endParaRPr lang="it-IT" sz="2000" dirty="0" smtClean="0"/>
          </a:p>
          <a:p>
            <a:pPr marL="179388" indent="-179388" algn="just">
              <a:buClr>
                <a:srgbClr val="FFC000"/>
              </a:buClr>
              <a:buSzPct val="120000"/>
              <a:buFont typeface="Arial" pitchFamily="34" charset="0"/>
              <a:buChar char="•"/>
            </a:pPr>
            <a:r>
              <a:rPr lang="it-IT" sz="2000" dirty="0" smtClean="0"/>
              <a:t>Cercare di </a:t>
            </a:r>
            <a:r>
              <a:rPr lang="it-IT" sz="2000" b="1" dirty="0" smtClean="0">
                <a:solidFill>
                  <a:srgbClr val="FFC000"/>
                </a:solidFill>
              </a:rPr>
              <a:t>calmare</a:t>
            </a:r>
            <a:r>
              <a:rPr lang="it-IT" sz="2000" dirty="0" smtClean="0"/>
              <a:t> l’aggressore con parole ed atteggiamenti calmi e concilianti,  senza discutere o contestare le sue dichiarazioni.</a:t>
            </a:r>
          </a:p>
          <a:p>
            <a:pPr marL="179388" indent="-179388" algn="just">
              <a:buClr>
                <a:srgbClr val="FFC000"/>
              </a:buClr>
              <a:buSzPct val="120000"/>
              <a:buFont typeface="Arial" pitchFamily="34" charset="0"/>
              <a:buChar char="•"/>
            </a:pPr>
            <a:r>
              <a:rPr lang="it-IT" sz="2000" b="1" dirty="0" smtClean="0">
                <a:solidFill>
                  <a:srgbClr val="FFC000"/>
                </a:solidFill>
              </a:rPr>
              <a:t>Non intervenire</a:t>
            </a:r>
            <a:r>
              <a:rPr lang="it-IT" sz="2000" dirty="0" smtClean="0"/>
              <a:t> direttamente sull’aggressore per non compromettere la propria sicurezza e quella dei presenti.</a:t>
            </a:r>
          </a:p>
          <a:p>
            <a:pPr marL="179388" indent="-179388" algn="just">
              <a:buClr>
                <a:srgbClr val="FFC000"/>
              </a:buClr>
              <a:buSzPct val="120000"/>
              <a:buFont typeface="Arial" pitchFamily="34" charset="0"/>
              <a:buChar char="•"/>
            </a:pPr>
            <a:r>
              <a:rPr lang="it-IT" sz="2000" dirty="0" smtClean="0"/>
              <a:t>Cercare di </a:t>
            </a:r>
            <a:r>
              <a:rPr lang="it-IT" sz="2000" b="1" dirty="0" smtClean="0">
                <a:solidFill>
                  <a:srgbClr val="FFC000"/>
                </a:solidFill>
              </a:rPr>
              <a:t>far parlare</a:t>
            </a:r>
            <a:r>
              <a:rPr lang="it-IT" sz="2000" dirty="0" smtClean="0"/>
              <a:t> il più possibile l’aggressore </a:t>
            </a:r>
            <a:r>
              <a:rPr lang="it-IT" sz="2000" b="1" dirty="0" smtClean="0">
                <a:solidFill>
                  <a:srgbClr val="FFC000"/>
                </a:solidFill>
              </a:rPr>
              <a:t>senza provocarlo</a:t>
            </a:r>
            <a:r>
              <a:rPr lang="it-IT" sz="2000" dirty="0" smtClean="0"/>
              <a:t> fino all’arrivo delle forze dell’ordine.</a:t>
            </a:r>
          </a:p>
        </p:txBody>
      </p:sp>
    </p:spTree>
  </p:cSld>
  <p:clrMapOvr>
    <a:masterClrMapping/>
  </p:clrMapOvr>
  <p:transition spd="slow">
    <p:newsflash/>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MINACCIA DI ATTENTATO TERRORISTICO,</a:t>
            </a:r>
            <a:br>
              <a:rPr lang="it-IT" sz="2400" dirty="0" smtClean="0">
                <a:solidFill>
                  <a:srgbClr val="FFC000"/>
                </a:solidFill>
              </a:rPr>
            </a:br>
            <a:r>
              <a:rPr lang="it-IT" sz="2400" dirty="0" smtClean="0">
                <a:solidFill>
                  <a:srgbClr val="FFC000"/>
                </a:solidFill>
              </a:rPr>
              <a:t>MINACCIA DI BOMBA</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rgbClr val="FFC000"/>
              </a:buClr>
              <a:buSzPct val="120000"/>
            </a:pPr>
            <a:endParaRPr lang="it-IT" sz="2000" dirty="0" smtClean="0"/>
          </a:p>
          <a:p>
            <a:pPr algn="just">
              <a:buClr>
                <a:srgbClr val="FFC000"/>
              </a:buClr>
              <a:buSzPct val="120000"/>
            </a:pPr>
            <a:r>
              <a:rPr lang="it-IT" sz="2000" dirty="0" smtClean="0"/>
              <a:t>In questo caso occorre attuare una procedura di sfollamento come prevista in caso d’incendio ed in più è necessario attenersi ai comportamenti seguenti:</a:t>
            </a:r>
          </a:p>
          <a:p>
            <a:pPr algn="just">
              <a:buClr>
                <a:srgbClr val="FFC000"/>
              </a:buClr>
              <a:buSzPct val="120000"/>
            </a:pPr>
            <a:endParaRPr lang="it-IT" sz="2000" dirty="0" smtClean="0"/>
          </a:p>
          <a:p>
            <a:pPr marL="179388" indent="-179388" algn="just">
              <a:buClr>
                <a:srgbClr val="FFC000"/>
              </a:buClr>
              <a:buSzPct val="120000"/>
              <a:buFont typeface="Arial" pitchFamily="34" charset="0"/>
              <a:buChar char="•"/>
            </a:pPr>
            <a:r>
              <a:rPr lang="it-IT" sz="2000" dirty="0" smtClean="0"/>
              <a:t>Per chiunque riceva la telefonata di preavviso. Mantenere la </a:t>
            </a:r>
            <a:r>
              <a:rPr lang="it-IT" sz="2000" b="1" dirty="0" smtClean="0">
                <a:solidFill>
                  <a:srgbClr val="FFC000"/>
                </a:solidFill>
              </a:rPr>
              <a:t>calma</a:t>
            </a:r>
            <a:r>
              <a:rPr lang="it-IT" sz="2000" dirty="0" smtClean="0"/>
              <a:t>, non riattaccare il telefono, cercare di ottenere più informazioni possibili in merito al tipo di minaccia e le modalità di esecuzione, tentare di memorizzare le caratteristiche vocali, tono, accento della voce dell’interlocutore, eventuali rumori di fondo provenienti dall’apparecchio del chiamante.</a:t>
            </a:r>
          </a:p>
          <a:p>
            <a:pPr marL="179388" indent="-179388" algn="just">
              <a:buClr>
                <a:srgbClr val="FFC000"/>
              </a:buClr>
              <a:buSzPct val="120000"/>
              <a:buFont typeface="Arial" pitchFamily="34" charset="0"/>
              <a:buChar char="•"/>
            </a:pPr>
            <a:r>
              <a:rPr lang="it-IT" sz="2000" dirty="0" smtClean="0"/>
              <a:t>Al termine della telefonata informare immediatamente il coordinatore delle operazioni di emergenza o il suo sostituto presente, mettendolo al corrente dei particolari acquisiti. </a:t>
            </a:r>
            <a:r>
              <a:rPr lang="it-IT" sz="2000" b="1" dirty="0" smtClean="0">
                <a:solidFill>
                  <a:srgbClr val="FFC000"/>
                </a:solidFill>
              </a:rPr>
              <a:t>Non informare altri per evitare diffusione di panico</a:t>
            </a:r>
            <a:r>
              <a:rPr lang="it-IT" sz="2000" dirty="0" smtClean="0"/>
              <a:t>.</a:t>
            </a:r>
          </a:p>
          <a:p>
            <a:pPr marL="179388" indent="-179388" algn="just">
              <a:buClr>
                <a:srgbClr val="FFC000"/>
              </a:buClr>
              <a:buSzPct val="120000"/>
              <a:buFont typeface="Arial" pitchFamily="34" charset="0"/>
              <a:buChar char="•"/>
            </a:pPr>
            <a:r>
              <a:rPr lang="it-IT" sz="2000" dirty="0" smtClean="0"/>
              <a:t>Allertare su istruzione del coordinatore delle operazioni di emergenza le forze dell’ordine (Polizia </a:t>
            </a:r>
            <a:r>
              <a:rPr lang="it-IT" sz="2800" b="1" dirty="0" smtClean="0">
                <a:solidFill>
                  <a:srgbClr val="FF0000"/>
                </a:solidFill>
              </a:rPr>
              <a:t>113</a:t>
            </a:r>
            <a:r>
              <a:rPr lang="it-IT" sz="2000" dirty="0" smtClean="0"/>
              <a:t> – Carabinieri </a:t>
            </a:r>
            <a:r>
              <a:rPr lang="it-IT" sz="2800" b="1" dirty="0" smtClean="0">
                <a:solidFill>
                  <a:srgbClr val="FF0000"/>
                </a:solidFill>
              </a:rPr>
              <a:t>112</a:t>
            </a:r>
            <a:r>
              <a:rPr lang="it-IT" sz="2000" dirty="0" smtClean="0"/>
              <a:t>).</a:t>
            </a:r>
          </a:p>
          <a:p>
            <a:pPr marL="179388" indent="-179388" algn="just">
              <a:buClr>
                <a:srgbClr val="FFC000"/>
              </a:buClr>
              <a:buSzPct val="120000"/>
              <a:buFont typeface="Arial" pitchFamily="34" charset="0"/>
              <a:buChar char="•"/>
            </a:pPr>
            <a:r>
              <a:rPr lang="it-IT" sz="2000" dirty="0" smtClean="0"/>
              <a:t>Abbandonare i locali con calma seguendo le istruzioni del coordinatore delle operazioni di emergenza.</a:t>
            </a:r>
          </a:p>
        </p:txBody>
      </p:sp>
    </p:spTree>
  </p:cSld>
  <p:clrMapOvr>
    <a:masterClrMapping/>
  </p:clrMapOvr>
  <p:transition spd="slow">
    <p:newsflash/>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MINACCIA DI ATTENTATO TERRORISTICO,</a:t>
            </a:r>
            <a:br>
              <a:rPr lang="it-IT" sz="2400" dirty="0" smtClean="0">
                <a:solidFill>
                  <a:srgbClr val="FFC000"/>
                </a:solidFill>
              </a:rPr>
            </a:br>
            <a:r>
              <a:rPr lang="it-IT" sz="2400" dirty="0" smtClean="0">
                <a:solidFill>
                  <a:srgbClr val="FFC000"/>
                </a:solidFill>
              </a:rPr>
              <a:t>MINACCIA DI BOMBA</a:t>
            </a:r>
          </a:p>
        </p:txBody>
      </p:sp>
      <p:sp>
        <p:nvSpPr>
          <p:cNvPr id="16" name="Sottotitolo 2"/>
          <p:cNvSpPr>
            <a:spLocks noGrp="1"/>
          </p:cNvSpPr>
          <p:nvPr>
            <p:ph type="subTitle" idx="1"/>
          </p:nvPr>
        </p:nvSpPr>
        <p:spPr>
          <a:xfrm>
            <a:off x="321439" y="1340768"/>
            <a:ext cx="8501122" cy="5517232"/>
          </a:xfrm>
        </p:spPr>
        <p:txBody>
          <a:bodyPr>
            <a:noAutofit/>
          </a:bodyPr>
          <a:lstStyle/>
          <a:p>
            <a:pPr marL="179388" indent="-179388" algn="just">
              <a:buClr>
                <a:srgbClr val="FFC000"/>
              </a:buClr>
              <a:buSzPct val="120000"/>
              <a:buFont typeface="Arial" pitchFamily="34" charset="0"/>
              <a:buChar char="•"/>
            </a:pPr>
            <a:endParaRPr lang="it-IT" sz="2000" dirty="0" smtClean="0"/>
          </a:p>
          <a:p>
            <a:pPr marL="179388" indent="-179388" algn="just">
              <a:buClr>
                <a:srgbClr val="FFC000"/>
              </a:buClr>
              <a:buSzPct val="120000"/>
              <a:buFont typeface="Arial" pitchFamily="34" charset="0"/>
              <a:buChar char="•"/>
            </a:pPr>
            <a:endParaRPr lang="it-IT" sz="2000" dirty="0" smtClean="0"/>
          </a:p>
          <a:p>
            <a:pPr marL="179388" indent="-179388" algn="just">
              <a:buClr>
                <a:srgbClr val="FFC000"/>
              </a:buClr>
              <a:buSzPct val="120000"/>
              <a:buFont typeface="Arial" pitchFamily="34" charset="0"/>
              <a:buChar char="•"/>
            </a:pPr>
            <a:r>
              <a:rPr lang="it-IT" sz="2000" dirty="0" smtClean="0"/>
              <a:t>Non raccogliere effetti personali, sfollare senza indugio evitando comunque di correre e di spingere chi precede. Non cercare per nessuna ragione di tornare sui propri passi per non intralciare il regolare deflusso di altre persone.</a:t>
            </a:r>
          </a:p>
          <a:p>
            <a:pPr marL="179388" indent="-179388" algn="just">
              <a:buClr>
                <a:srgbClr val="FFC000"/>
              </a:buClr>
              <a:buSzPct val="120000"/>
              <a:buFont typeface="Arial" pitchFamily="34" charset="0"/>
              <a:buChar char="•"/>
            </a:pPr>
            <a:r>
              <a:rPr lang="it-IT" sz="2000" dirty="0" smtClean="0"/>
              <a:t>Prestare l’aiuto necessario alle persone presenti che abbiano difficoltà motorie (disabili, donne in stato interessante, bambini o persone anziane).</a:t>
            </a:r>
          </a:p>
          <a:p>
            <a:pPr marL="179388" indent="-179388" algn="just">
              <a:buClr>
                <a:srgbClr val="FFC000"/>
              </a:buClr>
              <a:buSzPct val="120000"/>
              <a:buFont typeface="Arial" pitchFamily="34" charset="0"/>
              <a:buChar char="•"/>
            </a:pPr>
            <a:r>
              <a:rPr lang="it-IT" sz="2000" dirty="0" smtClean="0"/>
              <a:t>Il coordinatore delle operazioni di emergenza prima di uscire effettui una rapida ricognizione per controllare l’effettivo abbandono di tutti i locali ed una ricognizione solo visiva dell’ambiente per poter segnalare alle forze dell’ordine l’eventuale presenza di oggetti inconsueti o sconosciuti.</a:t>
            </a:r>
          </a:p>
          <a:p>
            <a:pPr marL="179388" indent="-179388" algn="just">
              <a:buClr>
                <a:srgbClr val="FFC000"/>
              </a:buClr>
              <a:buSzPct val="120000"/>
              <a:buFont typeface="Arial" pitchFamily="34" charset="0"/>
              <a:buChar char="•"/>
            </a:pPr>
            <a:r>
              <a:rPr lang="it-IT" sz="2000" dirty="0" smtClean="0"/>
              <a:t>Aprire o lasciare aperte le porte interne e le finestre al fine di ridurre la propagazione di schegge qualora si verifichino esplosioni.</a:t>
            </a:r>
          </a:p>
          <a:p>
            <a:pPr marL="179388" indent="-179388" algn="just">
              <a:buClr>
                <a:srgbClr val="FFC000"/>
              </a:buClr>
              <a:buSzPct val="120000"/>
              <a:buFont typeface="Arial" pitchFamily="34" charset="0"/>
              <a:buChar char="•"/>
            </a:pPr>
            <a:r>
              <a:rPr lang="it-IT" sz="2000" dirty="0" smtClean="0"/>
              <a:t>Allontanarsi dalle strutture secondo le indicazioni del coordinatore delle operazioni di emergenza o delle forze dell’ordine per portarsi al di fuori degli effetti di una possibile esplosione.</a:t>
            </a:r>
          </a:p>
        </p:txBody>
      </p:sp>
    </p:spTree>
  </p:cSld>
  <p:clrMapOvr>
    <a:masterClrMapping/>
  </p:clrMapOvr>
  <p:transition spd="slow">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EVOLUZIONE 2017</a:t>
            </a:r>
            <a:endParaRPr lang="it-IT" sz="2400" dirty="0">
              <a:solidFill>
                <a:srgbClr val="FFC000"/>
              </a:solidFill>
            </a:endParaRPr>
          </a:p>
        </p:txBody>
      </p:sp>
      <p:sp>
        <p:nvSpPr>
          <p:cNvPr id="16" name="Sottotitolo 2"/>
          <p:cNvSpPr>
            <a:spLocks noGrp="1"/>
          </p:cNvSpPr>
          <p:nvPr>
            <p:ph type="subTitle" idx="1"/>
          </p:nvPr>
        </p:nvSpPr>
        <p:spPr>
          <a:xfrm>
            <a:off x="321439" y="1340768"/>
            <a:ext cx="8501122" cy="5517232"/>
          </a:xfrm>
        </p:spPr>
        <p:txBody>
          <a:bodyPr>
            <a:noAutofit/>
          </a:bodyPr>
          <a:lstStyle/>
          <a:p>
            <a:pPr algn="just"/>
            <a:endParaRPr lang="it-IT" sz="1800" dirty="0" smtClean="0"/>
          </a:p>
          <a:p>
            <a:pPr algn="just"/>
            <a:endParaRPr lang="it-IT" sz="1800" dirty="0" smtClean="0"/>
          </a:p>
          <a:p>
            <a:pPr algn="just"/>
            <a:endParaRPr lang="it-IT" sz="1800" dirty="0" smtClean="0"/>
          </a:p>
          <a:p>
            <a:pPr algn="just"/>
            <a:endParaRPr lang="it-IT" sz="1800" dirty="0" smtClean="0"/>
          </a:p>
          <a:p>
            <a:pPr algn="just"/>
            <a:endParaRPr lang="it-IT" sz="1800" dirty="0" smtClean="0"/>
          </a:p>
          <a:p>
            <a:pPr algn="just"/>
            <a:endParaRPr lang="it-IT" sz="1800" dirty="0" smtClean="0"/>
          </a:p>
          <a:p>
            <a:pPr algn="just"/>
            <a:endParaRPr lang="it-IT" sz="1800" dirty="0" smtClean="0"/>
          </a:p>
          <a:p>
            <a:pPr algn="just"/>
            <a:endParaRPr lang="it-IT" sz="1800" dirty="0" smtClean="0"/>
          </a:p>
          <a:p>
            <a:pPr algn="just"/>
            <a:endParaRPr lang="it-IT" sz="1800" dirty="0" smtClean="0"/>
          </a:p>
          <a:p>
            <a:pPr algn="just"/>
            <a:r>
              <a:rPr lang="it-IT" sz="1800" dirty="0" smtClean="0"/>
              <a:t>Data</a:t>
            </a:r>
            <a:r>
              <a:rPr lang="it-IT" sz="1800" dirty="0" smtClean="0"/>
              <a:t>:		</a:t>
            </a:r>
            <a:r>
              <a:rPr lang="it-IT" sz="1800" b="1" dirty="0" smtClean="0">
                <a:solidFill>
                  <a:srgbClr val="FFC000"/>
                </a:solidFill>
              </a:rPr>
              <a:t>28 LUGLIO 2017	</a:t>
            </a:r>
          </a:p>
          <a:p>
            <a:pPr algn="just"/>
            <a:r>
              <a:rPr lang="it-IT" sz="1800" dirty="0" smtClean="0"/>
              <a:t>Mittente:		Min.Int. – Capo di gabinetto del Ministro - </a:t>
            </a:r>
            <a:r>
              <a:rPr lang="it-IT" sz="1800" b="1" dirty="0" smtClean="0">
                <a:solidFill>
                  <a:srgbClr val="FFC000"/>
                </a:solidFill>
              </a:rPr>
              <a:t>MORCONE</a:t>
            </a:r>
          </a:p>
          <a:p>
            <a:pPr algn="just"/>
            <a:r>
              <a:rPr lang="it-IT" sz="1800" dirty="0" smtClean="0"/>
              <a:t>Destinatari:	Prefetti</a:t>
            </a:r>
          </a:p>
          <a:p>
            <a:pPr algn="just"/>
            <a:r>
              <a:rPr lang="it-IT" sz="1800" dirty="0" smtClean="0"/>
              <a:t>Oggetto:		Modelli organizzativi per garantire alti livelli di sicurezza in occasione 			di manifestazioni pubbliche. Direttiva</a:t>
            </a:r>
          </a:p>
          <a:p>
            <a:pPr algn="just"/>
            <a:r>
              <a:rPr lang="it-IT" sz="1800" dirty="0" smtClean="0"/>
              <a:t>Obiettivo:	Introduzione del modello per la classificazione degli eventi in tre 			categorie di rischio rispetto alle quali viene suggerita la calibrazione 			delle misure di sicurezza proposte dalla precedenti circolari</a:t>
            </a:r>
          </a:p>
        </p:txBody>
      </p:sp>
    </p:spTree>
  </p:cSld>
  <p:clrMapOvr>
    <a:masterClrMapping/>
  </p:clrMapOvr>
  <p:transition spd="slow">
    <p:newsflash/>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RISCHIO RAPINA</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rgbClr val="FFC000"/>
              </a:buClr>
              <a:buSzPct val="120000"/>
            </a:pPr>
            <a:endParaRPr lang="it-IT" sz="2000" dirty="0" smtClean="0"/>
          </a:p>
          <a:p>
            <a:pPr algn="just">
              <a:buClr>
                <a:srgbClr val="FFC000"/>
              </a:buClr>
              <a:buSzPct val="120000"/>
            </a:pPr>
            <a:endParaRPr lang="it-IT" sz="2000" dirty="0" smtClean="0"/>
          </a:p>
          <a:p>
            <a:pPr algn="just">
              <a:buClr>
                <a:srgbClr val="FFC000"/>
              </a:buClr>
              <a:buSzPct val="120000"/>
            </a:pPr>
            <a:r>
              <a:rPr lang="it-IT" sz="2000" dirty="0" smtClean="0"/>
              <a:t>In questo caso occorre un atteggiamento non molto dissimile da quello da tenersi in caso di minacce da parte di vandali anche se, ovviamente, non sarà possibile provvedere ad uno sfollamento dei presenti. I comportamenti da tenere sono i seguenti:</a:t>
            </a:r>
          </a:p>
          <a:p>
            <a:pPr algn="just">
              <a:buClr>
                <a:srgbClr val="FFC000"/>
              </a:buClr>
              <a:buSzPct val="120000"/>
            </a:pPr>
            <a:endParaRPr lang="it-IT" sz="2000" dirty="0" smtClean="0"/>
          </a:p>
          <a:p>
            <a:pPr marL="179388" indent="-179388" algn="just">
              <a:buClr>
                <a:srgbClr val="FFC000"/>
              </a:buClr>
              <a:buSzPct val="120000"/>
              <a:buFont typeface="Arial" pitchFamily="34" charset="0"/>
              <a:buChar char="•"/>
            </a:pPr>
            <a:r>
              <a:rPr lang="it-IT" sz="2000" dirty="0" smtClean="0"/>
              <a:t>Atteggiamento calmo e tranquillo per non innervosire il/i rapinatore/i e gli altri presenti che potrebbero a loro volta innervosire il/i rapinatore/i.</a:t>
            </a:r>
          </a:p>
          <a:p>
            <a:pPr marL="179388" indent="-179388" algn="just">
              <a:buClr>
                <a:srgbClr val="FFC000"/>
              </a:buClr>
              <a:buSzPct val="120000"/>
              <a:buFont typeface="Arial" pitchFamily="34" charset="0"/>
              <a:buChar char="•"/>
            </a:pPr>
            <a:r>
              <a:rPr lang="it-IT" sz="2000" dirty="0" smtClean="0"/>
              <a:t>Non correre rischi cercando di difendere i valori. Non agevolare comunque il compito del/i rapinatore/i ad esempio indicando luoghi di detenzione di valori che questi non conosce/conoscono.</a:t>
            </a:r>
          </a:p>
          <a:p>
            <a:pPr marL="179388" indent="-179388" algn="just">
              <a:buClr>
                <a:srgbClr val="FFC000"/>
              </a:buClr>
              <a:buSzPct val="120000"/>
              <a:buFont typeface="Arial" pitchFamily="34" charset="0"/>
              <a:buChar char="•"/>
            </a:pPr>
            <a:r>
              <a:rPr lang="it-IT" sz="2000" dirty="0" smtClean="0"/>
              <a:t>Eseguire eventuali istruzioni impartite dal/i rapinatore/i, senza troppo zelo e senza eccessiva lentezza per evitare di innervosirlo/i.</a:t>
            </a:r>
          </a:p>
          <a:p>
            <a:pPr marL="179388" indent="-179388" algn="just">
              <a:buClr>
                <a:srgbClr val="FFC000"/>
              </a:buClr>
              <a:buSzPct val="120000"/>
              <a:buFont typeface="Arial" pitchFamily="34" charset="0"/>
              <a:buChar char="•"/>
            </a:pPr>
            <a:r>
              <a:rPr lang="it-IT" sz="2000" dirty="0" smtClean="0"/>
              <a:t>In caso di domande rispondere sempre con calma ed atteggiamenti concilianti senza discutere o contestare le affermazioni.</a:t>
            </a:r>
          </a:p>
        </p:txBody>
      </p:sp>
    </p:spTree>
  </p:cSld>
  <p:clrMapOvr>
    <a:masterClrMapping/>
  </p:clrMapOvr>
  <p:transition spd="slow">
    <p:newsflash/>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RISCHIO RAPINA</a:t>
            </a:r>
          </a:p>
        </p:txBody>
      </p:sp>
      <p:sp>
        <p:nvSpPr>
          <p:cNvPr id="16" name="Sottotitolo 2"/>
          <p:cNvSpPr>
            <a:spLocks noGrp="1"/>
          </p:cNvSpPr>
          <p:nvPr>
            <p:ph type="subTitle" idx="1"/>
          </p:nvPr>
        </p:nvSpPr>
        <p:spPr>
          <a:xfrm>
            <a:off x="321439" y="1340768"/>
            <a:ext cx="8501122" cy="5517232"/>
          </a:xfrm>
        </p:spPr>
        <p:txBody>
          <a:bodyPr>
            <a:noAutofit/>
          </a:bodyPr>
          <a:lstStyle/>
          <a:p>
            <a:pPr algn="just">
              <a:buClr>
                <a:srgbClr val="FFC000"/>
              </a:buClr>
              <a:buSzPct val="120000"/>
            </a:pPr>
            <a:endParaRPr lang="it-IT" sz="2000" dirty="0" smtClean="0"/>
          </a:p>
          <a:p>
            <a:pPr algn="just">
              <a:buClr>
                <a:srgbClr val="FFC000"/>
              </a:buClr>
              <a:buSzPct val="120000"/>
            </a:pPr>
            <a:endParaRPr lang="it-IT" sz="2000" dirty="0" smtClean="0"/>
          </a:p>
          <a:p>
            <a:pPr algn="just">
              <a:buClr>
                <a:srgbClr val="FFC000"/>
              </a:buClr>
              <a:buSzPct val="120000"/>
            </a:pPr>
            <a:endParaRPr lang="it-IT" sz="2000" dirty="0" smtClean="0"/>
          </a:p>
          <a:p>
            <a:pPr algn="just">
              <a:buClr>
                <a:srgbClr val="FFC000"/>
              </a:buClr>
              <a:buSzPct val="120000"/>
            </a:pPr>
            <a:endParaRPr lang="it-IT" sz="2000" dirty="0" smtClean="0"/>
          </a:p>
          <a:p>
            <a:pPr algn="just">
              <a:buClr>
                <a:srgbClr val="FFC000"/>
              </a:buClr>
              <a:buSzPct val="120000"/>
            </a:pPr>
            <a:endParaRPr lang="it-IT" sz="2000" dirty="0" smtClean="0"/>
          </a:p>
          <a:p>
            <a:pPr marL="179388" indent="-179388" algn="just">
              <a:buClr>
                <a:srgbClr val="FFC000"/>
              </a:buClr>
              <a:buSzPct val="120000"/>
              <a:buFont typeface="Arial" pitchFamily="34" charset="0"/>
              <a:buChar char="•"/>
            </a:pPr>
            <a:r>
              <a:rPr lang="it-IT" sz="2000" dirty="0" smtClean="0"/>
              <a:t>Non intervenire direttamente sul/i rapinatore/i per non compromettere la propria sicurezza e quella dei presenti.</a:t>
            </a:r>
          </a:p>
          <a:p>
            <a:pPr marL="179388" indent="-179388" algn="just">
              <a:buClr>
                <a:srgbClr val="FFC000"/>
              </a:buClr>
              <a:buSzPct val="120000"/>
              <a:buFont typeface="Arial" pitchFamily="34" charset="0"/>
              <a:buChar char="•"/>
            </a:pPr>
            <a:r>
              <a:rPr lang="it-IT" sz="2000" dirty="0" smtClean="0"/>
              <a:t>Durante l'evento cercare di memorizzare segni particolari del/i rapinatore/i, quali caratteristiche vocali, lingua parlata, eventuali accenti, statura, corporatura, lunghezza e colore dei capelli, tipo di abbigliamento o eventualmente qualche caratteristica particolare. Queste informazioni potrebbero essere utili alle forze dell'ordine.</a:t>
            </a:r>
          </a:p>
          <a:p>
            <a:pPr marL="179388" indent="-179388" algn="just">
              <a:buClr>
                <a:srgbClr val="FFC000"/>
              </a:buClr>
              <a:buSzPct val="120000"/>
              <a:buFont typeface="Arial" pitchFamily="34" charset="0"/>
              <a:buChar char="•"/>
            </a:pPr>
            <a:r>
              <a:rPr lang="it-IT" sz="2000" dirty="0" smtClean="0"/>
              <a:t>Non appena possibile informare e richiedere l'intervento delle forze dell'ordine, Polizia </a:t>
            </a:r>
            <a:r>
              <a:rPr lang="it-IT" sz="2800" b="1" dirty="0" smtClean="0">
                <a:solidFill>
                  <a:srgbClr val="FF0000"/>
                </a:solidFill>
              </a:rPr>
              <a:t>113</a:t>
            </a:r>
            <a:r>
              <a:rPr lang="it-IT" sz="2000" dirty="0" smtClean="0"/>
              <a:t> – Carabinieri </a:t>
            </a:r>
            <a:r>
              <a:rPr lang="it-IT" sz="2800" b="1" dirty="0" smtClean="0">
                <a:solidFill>
                  <a:srgbClr val="FF0000"/>
                </a:solidFill>
              </a:rPr>
              <a:t>112</a:t>
            </a:r>
            <a:r>
              <a:rPr lang="it-IT" sz="2000" dirty="0" smtClean="0"/>
              <a:t> e se necessario il pronto intervento sanitario 118, spiegando se trattasi di intervento precauzionale o d'urgenza.</a:t>
            </a:r>
          </a:p>
        </p:txBody>
      </p:sp>
    </p:spTree>
  </p:cSld>
  <p:clrMapOvr>
    <a:masterClrMapping/>
  </p:clrMapOvr>
  <p:transition spd="slow">
    <p:newsflash/>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NUMERI DI EMERGENZA</a:t>
            </a:r>
          </a:p>
        </p:txBody>
      </p:sp>
      <p:pic>
        <p:nvPicPr>
          <p:cNvPr id="2050" name="Picture 2" descr="Risultati immagini per numeri di emergenza"/>
          <p:cNvPicPr>
            <a:picLocks noChangeAspect="1" noChangeArrowheads="1"/>
          </p:cNvPicPr>
          <p:nvPr/>
        </p:nvPicPr>
        <p:blipFill>
          <a:blip r:embed="rId3" cstate="print"/>
          <a:srcRect/>
          <a:stretch>
            <a:fillRect/>
          </a:stretch>
        </p:blipFill>
        <p:spPr bwMode="auto">
          <a:xfrm>
            <a:off x="2725848" y="2421288"/>
            <a:ext cx="3692304" cy="3600000"/>
          </a:xfrm>
          <a:prstGeom prst="roundRect">
            <a:avLst>
              <a:gd name="adj" fmla="val 16667"/>
            </a:avLst>
          </a:prstGeom>
          <a:ln w="57150">
            <a:solidFill>
              <a:srgbClr val="FFC000"/>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slow">
    <p:newsflash/>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NORME COMPORTAMENTALI IN CASO DI</a:t>
            </a:r>
            <a:br>
              <a:rPr lang="it-IT" sz="2400" dirty="0" smtClean="0">
                <a:solidFill>
                  <a:srgbClr val="FFC000"/>
                </a:solidFill>
              </a:rPr>
            </a:br>
            <a:r>
              <a:rPr lang="it-IT" sz="2400" dirty="0" smtClean="0">
                <a:solidFill>
                  <a:srgbClr val="FFC000"/>
                </a:solidFill>
              </a:rPr>
              <a:t>CHECK-LIST DI CONTROLLO PRE-APERTURA</a:t>
            </a:r>
          </a:p>
        </p:txBody>
      </p:sp>
      <p:pic>
        <p:nvPicPr>
          <p:cNvPr id="69635" name="Picture 3" descr="C:\Users\mauro\Desktop\ProcedureSquadraAntincendio2017_CeckList.jpg"/>
          <p:cNvPicPr>
            <a:picLocks noChangeAspect="1" noChangeArrowheads="1"/>
          </p:cNvPicPr>
          <p:nvPr/>
        </p:nvPicPr>
        <p:blipFill>
          <a:blip r:embed="rId3" cstate="print"/>
          <a:srcRect/>
          <a:stretch>
            <a:fillRect/>
          </a:stretch>
        </p:blipFill>
        <p:spPr bwMode="auto">
          <a:xfrm>
            <a:off x="2636715" y="1340768"/>
            <a:ext cx="3870571" cy="5472000"/>
          </a:xfrm>
          <a:prstGeom prst="rect">
            <a:avLst/>
          </a:prstGeom>
          <a:noFill/>
        </p:spPr>
      </p:pic>
    </p:spTree>
  </p:cSld>
  <p:clrMapOvr>
    <a:masterClrMapping/>
  </p:clrMapOvr>
  <p:transition spd="slow">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r>
              <a:rPr lang="it-IT" sz="2000" b="1" dirty="0" smtClean="0">
                <a:solidFill>
                  <a:srgbClr val="FFC000"/>
                </a:solidFill>
              </a:rPr>
              <a:t>SAFETY</a:t>
            </a:r>
            <a:r>
              <a:rPr lang="it-IT" sz="2000" dirty="0" smtClean="0"/>
              <a:t>: i dispositivi e le misure strutturali a salvaguardia dell’</a:t>
            </a:r>
            <a:r>
              <a:rPr lang="it-IT" sz="2000" b="1" dirty="0" smtClean="0">
                <a:solidFill>
                  <a:srgbClr val="FFC000"/>
                </a:solidFill>
              </a:rPr>
              <a:t>incolumità</a:t>
            </a:r>
            <a:r>
              <a:rPr lang="it-IT" sz="2000" dirty="0" smtClean="0"/>
              <a:t> delle persone</a:t>
            </a:r>
          </a:p>
          <a:p>
            <a:pPr algn="just">
              <a:buClr>
                <a:schemeClr val="accent1"/>
              </a:buClr>
              <a:buSzPct val="120000"/>
            </a:pPr>
            <a:endParaRPr lang="it-IT" sz="2000" dirty="0" smtClean="0"/>
          </a:p>
          <a:p>
            <a:pPr algn="just">
              <a:buClr>
                <a:schemeClr val="accent1"/>
              </a:buClr>
              <a:buSzPct val="120000"/>
            </a:pPr>
            <a:r>
              <a:rPr lang="it-IT" sz="2000" b="1" dirty="0" smtClean="0">
                <a:solidFill>
                  <a:srgbClr val="FFC000"/>
                </a:solidFill>
              </a:rPr>
              <a:t>SECURITY</a:t>
            </a:r>
            <a:r>
              <a:rPr lang="it-IT" sz="2000" dirty="0" smtClean="0"/>
              <a:t>: i servizi a tutela dell’</a:t>
            </a:r>
            <a:r>
              <a:rPr lang="it-IT" sz="2000" b="1" dirty="0" smtClean="0">
                <a:solidFill>
                  <a:srgbClr val="FFC000"/>
                </a:solidFill>
              </a:rPr>
              <a:t>ordine e sicurezza pubblica</a:t>
            </a:r>
          </a:p>
          <a:p>
            <a:pPr algn="just">
              <a:buClr>
                <a:schemeClr val="accent1"/>
              </a:buClr>
              <a:buSzPct val="120000"/>
            </a:pPr>
            <a:endParaRPr lang="it-IT" sz="1400" i="1" dirty="0" smtClean="0"/>
          </a:p>
          <a:p>
            <a:pPr algn="just">
              <a:buClr>
                <a:schemeClr val="accent1"/>
              </a:buClr>
              <a:buSzPct val="120000"/>
            </a:pPr>
            <a:r>
              <a:rPr lang="it-IT" sz="1400" i="1" dirty="0" smtClean="0"/>
              <a:t>(Circolare nr. 555/OP/0001991/2017/1 M.I. del 07.06.2017 c.d. Gabrielli)</a:t>
            </a:r>
          </a:p>
        </p:txBody>
      </p:sp>
      <p:sp>
        <p:nvSpPr>
          <p:cNvPr id="5"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EVOLUZIONE 2017</a:t>
            </a:r>
            <a:endParaRPr lang="it-IT" sz="2400" dirty="0">
              <a:solidFill>
                <a:srgbClr val="FFC000"/>
              </a:solidFill>
            </a:endParaRPr>
          </a:p>
        </p:txBody>
      </p:sp>
    </p:spTree>
  </p:cSld>
  <p:clrMapOvr>
    <a:masterClrMapping/>
  </p:clrMapOvr>
  <p:transition spd="slow">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r>
              <a:rPr lang="it-IT" sz="2000" dirty="0" smtClean="0"/>
              <a:t>L’adozione di misure di sicurezza adeguate allo svolgimento di un evento, pur in un quadro di riferimenti normativi e tecnici puntuali, richiede, come sottolineato dalle richiamate circolari, l’</a:t>
            </a:r>
            <a:r>
              <a:rPr lang="it-IT" sz="2000" b="1" dirty="0" smtClean="0">
                <a:solidFill>
                  <a:srgbClr val="FFC000"/>
                </a:solidFill>
              </a:rPr>
              <a:t>individuazione delle c.d. “vulnerabilità”</a:t>
            </a:r>
            <a:r>
              <a:rPr lang="it-IT" sz="2000" dirty="0" smtClean="0"/>
              <a:t> – che possono essere le più diverse, tali cioè da sottrarsi ad ogni possibile catalogazione e da imporre l’adozione di cautele e precauzioni differenti – e dunque un </a:t>
            </a:r>
            <a:r>
              <a:rPr lang="it-IT" sz="2000" b="1" dirty="0" smtClean="0">
                <a:solidFill>
                  <a:srgbClr val="FFC000"/>
                </a:solidFill>
              </a:rPr>
              <a:t>“approccio flessibile” alla gestione della sicurezza dell’evento</a:t>
            </a:r>
            <a:r>
              <a:rPr lang="it-IT" sz="2000" dirty="0" smtClean="0"/>
              <a:t>.</a:t>
            </a:r>
          </a:p>
          <a:p>
            <a:pPr algn="just">
              <a:buClr>
                <a:schemeClr val="accent1"/>
              </a:buClr>
              <a:buSzPct val="120000"/>
            </a:pPr>
            <a:endParaRPr lang="it-IT" sz="2000" dirty="0" smtClean="0"/>
          </a:p>
          <a:p>
            <a:pPr algn="just">
              <a:buClr>
                <a:schemeClr val="accent1"/>
              </a:buClr>
              <a:buSzPct val="120000"/>
            </a:pPr>
            <a:r>
              <a:rPr lang="it-IT" sz="2000" dirty="0" smtClean="0"/>
              <a:t>Tale circostanza pone quindi in evidenza la necessità di un </a:t>
            </a:r>
            <a:r>
              <a:rPr lang="it-IT" sz="2000" b="1" dirty="0" smtClean="0">
                <a:solidFill>
                  <a:srgbClr val="FFC000"/>
                </a:solidFill>
              </a:rPr>
              <a:t>attenta e condivisa valutazione dell’evento e delle sue vulnerabilità</a:t>
            </a:r>
            <a:r>
              <a:rPr lang="it-IT" sz="2000" dirty="0" smtClean="0"/>
              <a:t> che </a:t>
            </a:r>
            <a:r>
              <a:rPr lang="it-IT" sz="2000" b="1" dirty="0" smtClean="0">
                <a:solidFill>
                  <a:srgbClr val="FFC000"/>
                </a:solidFill>
              </a:rPr>
              <a:t>non</a:t>
            </a:r>
            <a:r>
              <a:rPr lang="it-IT" sz="2000" dirty="0" smtClean="0"/>
              <a:t> deve essere ispirata a logiche </a:t>
            </a:r>
            <a:r>
              <a:rPr lang="it-IT" sz="2000" b="1" dirty="0" smtClean="0">
                <a:solidFill>
                  <a:srgbClr val="FFC000"/>
                </a:solidFill>
              </a:rPr>
              <a:t>astratte</a:t>
            </a:r>
            <a:r>
              <a:rPr lang="it-IT" sz="2000" dirty="0" smtClean="0"/>
              <a:t> e all’</a:t>
            </a:r>
            <a:r>
              <a:rPr lang="it-IT" sz="2000" b="1" dirty="0" smtClean="0">
                <a:solidFill>
                  <a:srgbClr val="FFC000"/>
                </a:solidFill>
              </a:rPr>
              <a:t>acritica</a:t>
            </a:r>
            <a:r>
              <a:rPr lang="it-IT" sz="2000" dirty="0" smtClean="0"/>
              <a:t> applicazione di rigidi schemi di riferimento, bensì ricondotta a </a:t>
            </a:r>
            <a:r>
              <a:rPr lang="it-IT" sz="2000" b="1" dirty="0" smtClean="0">
                <a:solidFill>
                  <a:srgbClr val="FFC000"/>
                </a:solidFill>
              </a:rPr>
              <a:t>un’analisi di contesto del rischio</a:t>
            </a:r>
            <a:r>
              <a:rPr lang="it-IT" sz="2000" dirty="0" smtClean="0"/>
              <a:t> che tenga conto, in </a:t>
            </a:r>
            <a:r>
              <a:rPr lang="it-IT" sz="2000" b="1" dirty="0" smtClean="0">
                <a:solidFill>
                  <a:srgbClr val="FFC000"/>
                </a:solidFill>
              </a:rPr>
              <a:t>concreto</a:t>
            </a:r>
            <a:r>
              <a:rPr lang="it-IT" sz="2000" dirty="0" smtClean="0"/>
              <a:t>, dell’</a:t>
            </a:r>
            <a:r>
              <a:rPr lang="it-IT" sz="2000" b="1" dirty="0" smtClean="0">
                <a:solidFill>
                  <a:srgbClr val="FFC000"/>
                </a:solidFill>
              </a:rPr>
              <a:t>effettiva esigenza</a:t>
            </a:r>
            <a:r>
              <a:rPr lang="it-IT" sz="2000" dirty="0" smtClean="0"/>
              <a:t> di un rafforzamento delle misure di sicurezza rispetto a quelle ordinariamente messe in campo.</a:t>
            </a:r>
          </a:p>
          <a:p>
            <a:pPr algn="just">
              <a:buClr>
                <a:schemeClr val="accent1"/>
              </a:buClr>
              <a:buSzPct val="120000"/>
            </a:pPr>
            <a:endParaRPr lang="it-IT" sz="1400" i="1" dirty="0" smtClean="0"/>
          </a:p>
          <a:p>
            <a:pPr algn="just">
              <a:buClr>
                <a:schemeClr val="accent1"/>
              </a:buClr>
              <a:buSzPct val="120000"/>
            </a:pPr>
            <a:r>
              <a:rPr lang="it-IT" sz="1400" i="1" dirty="0" smtClean="0"/>
              <a:t>(Direttiva 11001/110(10) M.I. del 28.07.2017 c.d. Morcone)</a:t>
            </a:r>
          </a:p>
        </p:txBody>
      </p:sp>
      <p:sp>
        <p:nvSpPr>
          <p:cNvPr id="5"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EVOLUZIONE 2017</a:t>
            </a:r>
            <a:endParaRPr lang="it-IT" sz="2400" dirty="0">
              <a:solidFill>
                <a:srgbClr val="FFC000"/>
              </a:solidFill>
            </a:endParaRPr>
          </a:p>
        </p:txBody>
      </p:sp>
    </p:spTree>
  </p:cSld>
  <p:clrMapOvr>
    <a:masterClrMapping/>
  </p:clrMapOvr>
  <p:transition spd="slow">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ottotitolo 2"/>
          <p:cNvSpPr>
            <a:spLocks noGrp="1"/>
          </p:cNvSpPr>
          <p:nvPr>
            <p:ph type="subTitle" idx="1"/>
          </p:nvPr>
        </p:nvSpPr>
        <p:spPr>
          <a:xfrm>
            <a:off x="321439" y="1340768"/>
            <a:ext cx="8501122" cy="5517232"/>
          </a:xfrm>
        </p:spPr>
        <p:txBody>
          <a:bodyPr>
            <a:noAutofit/>
          </a:bodyPr>
          <a:lstStyle/>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endParaRPr lang="it-IT" sz="2000" dirty="0" smtClean="0"/>
          </a:p>
          <a:p>
            <a:pPr algn="just">
              <a:buClr>
                <a:schemeClr val="accent1"/>
              </a:buClr>
              <a:buSzPct val="120000"/>
            </a:pPr>
            <a:r>
              <a:rPr lang="it-IT" sz="2000" dirty="0" smtClean="0"/>
              <a:t>L’impostazione </a:t>
            </a:r>
            <a:r>
              <a:rPr lang="it-IT" sz="2000" dirty="0" smtClean="0"/>
              <a:t>è quella classica dell’analisi dei rischi in cui si cerca di attribuire un peso a quegli aspetti che possono influenzare:</a:t>
            </a:r>
          </a:p>
          <a:p>
            <a:pPr marL="457200" indent="-457200" algn="just">
              <a:buClr>
                <a:srgbClr val="FFC000"/>
              </a:buClr>
              <a:buSzPct val="120000"/>
              <a:buFont typeface="+mj-lt"/>
              <a:buAutoNum type="arabicPeriod"/>
            </a:pPr>
            <a:r>
              <a:rPr lang="it-IT" sz="2000" dirty="0" smtClean="0"/>
              <a:t>La probabilità di accadimenti di un evento;</a:t>
            </a:r>
          </a:p>
          <a:p>
            <a:pPr marL="457200" indent="-457200" algn="just">
              <a:buClr>
                <a:srgbClr val="FFC000"/>
              </a:buClr>
              <a:buSzPct val="120000"/>
              <a:buFont typeface="+mj-lt"/>
              <a:buAutoNum type="arabicPeriod"/>
            </a:pPr>
            <a:r>
              <a:rPr lang="it-IT" sz="2000" dirty="0" smtClean="0"/>
              <a:t>La sua potenziale magnitudo.</a:t>
            </a:r>
          </a:p>
          <a:p>
            <a:pPr algn="just">
              <a:buClr>
                <a:schemeClr val="accent1"/>
              </a:buClr>
              <a:buSzPct val="120000"/>
            </a:pPr>
            <a:endParaRPr lang="it-IT" sz="1400" i="1" dirty="0" smtClean="0"/>
          </a:p>
          <a:p>
            <a:pPr algn="just">
              <a:buClr>
                <a:schemeClr val="accent1"/>
              </a:buClr>
              <a:buSzPct val="120000"/>
            </a:pPr>
            <a:r>
              <a:rPr lang="it-IT" sz="1400" i="1" dirty="0" smtClean="0"/>
              <a:t>(Linee guida della Prefettura di Roma allegate alla Direttiva 11001/110(10) M.I. del 28.07.2017 c.d. Morcone)</a:t>
            </a:r>
          </a:p>
        </p:txBody>
      </p:sp>
      <p:sp>
        <p:nvSpPr>
          <p:cNvPr id="5" name="Titolo 1"/>
          <p:cNvSpPr>
            <a:spLocks noGrp="1"/>
          </p:cNvSpPr>
          <p:nvPr>
            <p:ph type="ctrTitle"/>
          </p:nvPr>
        </p:nvSpPr>
        <p:spPr>
          <a:xfrm>
            <a:off x="2000232" y="11088"/>
            <a:ext cx="7072776" cy="969640"/>
          </a:xfrm>
        </p:spPr>
        <p:txBody>
          <a:bodyPr anchor="t">
            <a:normAutofit/>
          </a:bodyPr>
          <a:lstStyle/>
          <a:p>
            <a:pPr algn="r"/>
            <a:r>
              <a:rPr lang="it-IT" sz="2400" dirty="0" smtClean="0">
                <a:solidFill>
                  <a:srgbClr val="FFC000"/>
                </a:solidFill>
              </a:rPr>
              <a:t>EVOLUZIONE 2017</a:t>
            </a:r>
            <a:endParaRPr lang="it-IT" sz="2400" dirty="0">
              <a:solidFill>
                <a:srgbClr val="FFC000"/>
              </a:solidFill>
            </a:endParaRPr>
          </a:p>
        </p:txBody>
      </p:sp>
    </p:spTree>
  </p:cSld>
  <p:clrMapOvr>
    <a:masterClrMapping/>
  </p:clrMapOvr>
  <p:transition spd="slow">
    <p:newsflash/>
  </p:transition>
  <p:timing>
    <p:tnLst>
      <p:par>
        <p:cTn id="1" dur="indefinite" restart="never" nodeType="tmRoot"/>
      </p:par>
    </p:tnLst>
  </p:timing>
</p:sld>
</file>

<file path=ppt/theme/theme1.xml><?xml version="1.0" encoding="utf-8"?>
<a:theme xmlns:a="http://schemas.openxmlformats.org/drawingml/2006/main" name="Tema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6853</TotalTime>
  <Words>4853</Words>
  <Application>Microsoft Office PowerPoint</Application>
  <PresentationFormat>Presentazione su schermo (4:3)</PresentationFormat>
  <Paragraphs>750</Paragraphs>
  <Slides>63</Slides>
  <Notes>59</Notes>
  <HiddenSlides>0</HiddenSlides>
  <MMClips>0</MMClips>
  <ScaleCrop>false</ScaleCrop>
  <HeadingPairs>
    <vt:vector size="4" baseType="variant">
      <vt:variant>
        <vt:lpstr>Tema</vt:lpstr>
      </vt:variant>
      <vt:variant>
        <vt:i4>1</vt:i4>
      </vt:variant>
      <vt:variant>
        <vt:lpstr>Titoli diapositive</vt:lpstr>
      </vt:variant>
      <vt:variant>
        <vt:i4>63</vt:i4>
      </vt:variant>
    </vt:vector>
  </HeadingPairs>
  <TitlesOfParts>
    <vt:vector size="64" baseType="lpstr">
      <vt:lpstr>Tema1</vt:lpstr>
      <vt:lpstr>Diapositiva 1</vt:lpstr>
      <vt:lpstr>Diapositiva 2</vt:lpstr>
      <vt:lpstr>T.U.L.P.S.</vt:lpstr>
      <vt:lpstr>T.U.L.P.S.</vt:lpstr>
      <vt:lpstr>EVOLUZIONE 2017</vt:lpstr>
      <vt:lpstr>EVOLUZIONE 2017</vt:lpstr>
      <vt:lpstr>EVOLUZIONE 2017</vt:lpstr>
      <vt:lpstr>EVOLUZIONE 2017</vt:lpstr>
      <vt:lpstr>EVOLUZIONE 2017</vt:lpstr>
      <vt:lpstr>Diapositiva 10</vt:lpstr>
      <vt:lpstr>ITER AUTORIZZATIVO - COMUNICAZIONI</vt:lpstr>
      <vt:lpstr>ITER AUTORIZZATIVO - AUTORIZZAZIONI</vt:lpstr>
      <vt:lpstr>ITER AUTORIZZATIVO - AUTORIZZAZIONI</vt:lpstr>
      <vt:lpstr>ITER AUTORIZZATIVO - AUTORIZZAZIONI</vt:lpstr>
      <vt:lpstr>ITER AUTORIZZATIVO - SCIA</vt:lpstr>
      <vt:lpstr>ITER AUTORIZZATIVO - SCIA</vt:lpstr>
      <vt:lpstr>ITER AUTORIZZATIVO - ORGANISMI PREPOSTI</vt:lpstr>
      <vt:lpstr>ITER AUTORIZZATIVO - ORGANISMI PREPOSTI</vt:lpstr>
      <vt:lpstr>ITER AUTORIZZATIVO - ORGANISMI PREPOSTI</vt:lpstr>
      <vt:lpstr>Diapositiva 20</vt:lpstr>
      <vt:lpstr>DOCUMENTAZIONE</vt:lpstr>
      <vt:lpstr>DOCUMENTAZIONE</vt:lpstr>
      <vt:lpstr>DOCUMENTAZIONE</vt:lpstr>
      <vt:lpstr>DOCUMENTAZIONE</vt:lpstr>
      <vt:lpstr>DOCUMENTAZIONE</vt:lpstr>
      <vt:lpstr>DOCUMENTAZIONE</vt:lpstr>
      <vt:lpstr>ASSISTENZA SANITARIA</vt:lpstr>
      <vt:lpstr>CONTRATTI E APPALTI</vt:lpstr>
      <vt:lpstr>Diapositiva 29</vt:lpstr>
      <vt:lpstr>DICHIARAZIONE DI PRESA VISIONE E CONOSCENZA DEL PIANO</vt:lpstr>
      <vt:lpstr>DICHIARAZIONE DI PRESA VISIONE E CONOSCENZA DEL PIANO</vt:lpstr>
      <vt:lpstr>INFORMAZIONI DI CARATTERE GENERALE</vt:lpstr>
      <vt:lpstr>INFORMAZIONI DI CARATTERE GENERALE</vt:lpstr>
      <vt:lpstr>DEFINIZIONE DEI RUOLI</vt:lpstr>
      <vt:lpstr>DEFINIZIONE DELLE MANSIONI</vt:lpstr>
      <vt:lpstr>ASSISTENZA SANITARIA</vt:lpstr>
      <vt:lpstr>MEZZI A DISPOSIZIONE</vt:lpstr>
      <vt:lpstr>AZIONI DI PREVENZIONE</vt:lpstr>
      <vt:lpstr>PRIMA DELLA MANIFESTAZIONE</vt:lpstr>
      <vt:lpstr>DURANTE LA MANIFESTAZIONE</vt:lpstr>
      <vt:lpstr>DURANTE LA MANIFESTAZIONE</vt:lpstr>
      <vt:lpstr>NORME COMPORTAMENTALI IN CASO DI INCENDIO</vt:lpstr>
      <vt:lpstr>NORME COMPORTAMENTALI IN CASO DI INCENDIO</vt:lpstr>
      <vt:lpstr>NORME COMPORTAMENTALI IN CASO DI INCENDIO</vt:lpstr>
      <vt:lpstr>NORME COMPORTAMENTALI IN CASO DI INCENDIO</vt:lpstr>
      <vt:lpstr>NORME COMPORTAMENTALI IN CASO DI INCENDIO</vt:lpstr>
      <vt:lpstr>PROCEDURA PER L’EVACUAZIONE DELLE STRUTTURE</vt:lpstr>
      <vt:lpstr>PRESCRIZIONI PARTICOLARI</vt:lpstr>
      <vt:lpstr>COMUNICAZIONI AL PUBBLICO</vt:lpstr>
      <vt:lpstr>PROCEDURE DI EVACUAZIONE DELLE PERSONE DISABILI</vt:lpstr>
      <vt:lpstr>NORME COMPORTAMENTALI IN CASO DI TERREMOTO</vt:lpstr>
      <vt:lpstr>NORME COMPORTAMENTALI IN CASO DI TERREMOTO</vt:lpstr>
      <vt:lpstr>NORME COMPORTAMENTALI IN CASO DI ALLUVIONE</vt:lpstr>
      <vt:lpstr>NORME COMPORTAMENTALI IN CASO DI TROMBA D’ARIA</vt:lpstr>
      <vt:lpstr>NORME COMPORTAMENTALI IN CASO DI TROMBA D’ARIA</vt:lpstr>
      <vt:lpstr>MINACCE DA PARTE DI VANDALI NEI CONFRONTI DELLE COSE O DELLE PERSONE</vt:lpstr>
      <vt:lpstr>MINACCE DA PARTE DI VANDALI NEI CONFRONTI DELLE COSE O DELLE PERSONE</vt:lpstr>
      <vt:lpstr>MINACCIA DI ATTENTATO TERRORISTICO, MINACCIA DI BOMBA</vt:lpstr>
      <vt:lpstr>MINACCIA DI ATTENTATO TERRORISTICO, MINACCIA DI BOMBA</vt:lpstr>
      <vt:lpstr>RISCHIO RAPINA</vt:lpstr>
      <vt:lpstr>RISCHIO RAPINA</vt:lpstr>
      <vt:lpstr>NUMERI DI EMERGENZA</vt:lpstr>
      <vt:lpstr>NORME COMPORTAMENTALI IN CASO DI CHECK-LIST DI CONTROLLO PRE-APERTURA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nbmauro</dc:creator>
  <cp:lastModifiedBy>mauro</cp:lastModifiedBy>
  <cp:revision>333</cp:revision>
  <dcterms:created xsi:type="dcterms:W3CDTF">2008-05-17T16:03:01Z</dcterms:created>
  <dcterms:modified xsi:type="dcterms:W3CDTF">2017-12-01T16:36:08Z</dcterms:modified>
</cp:coreProperties>
</file>